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63" r:id="rId2"/>
    <p:sldId id="257" r:id="rId3"/>
    <p:sldId id="258" r:id="rId4"/>
    <p:sldId id="259" r:id="rId5"/>
    <p:sldId id="260" r:id="rId6"/>
    <p:sldId id="261" r:id="rId7"/>
    <p:sldId id="265" r:id="rId8"/>
    <p:sldId id="268" r:id="rId9"/>
    <p:sldId id="267"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9" autoAdjust="0"/>
    <p:restoredTop sz="67175" autoAdjust="0"/>
  </p:normalViewPr>
  <p:slideViewPr>
    <p:cSldViewPr snapToGrid="0">
      <p:cViewPr>
        <p:scale>
          <a:sx n="93" d="100"/>
          <a:sy n="93" d="100"/>
        </p:scale>
        <p:origin x="293" y="2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5DCAE2-DBAA-4D3C-81CE-89CD3B2F85AE}" type="datetimeFigureOut">
              <a:rPr lang="en-US" smtClean="0"/>
              <a:t>7/2/2023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8E42FE-44B7-416C-8B7D-DC578F4C965E}" type="slidenum">
              <a:rPr lang="en-US" smtClean="0"/>
              <a:t>‹#›</a:t>
            </a:fld>
            <a:endParaRPr lang="en-US"/>
          </a:p>
        </p:txBody>
      </p:sp>
    </p:spTree>
    <p:extLst>
      <p:ext uri="{BB962C8B-B14F-4D97-AF65-F5344CB8AC3E}">
        <p14:creationId xmlns:p14="http://schemas.microsoft.com/office/powerpoint/2010/main" val="3991849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Yousof Rahimian and today we are going to talk about a Virtual Facility Service Chatbot.</a:t>
            </a:r>
          </a:p>
        </p:txBody>
      </p:sp>
      <p:sp>
        <p:nvSpPr>
          <p:cNvPr id="4" name="Slide Number Placeholder 3"/>
          <p:cNvSpPr>
            <a:spLocks noGrp="1"/>
          </p:cNvSpPr>
          <p:nvPr>
            <p:ph type="sldNum" sz="quarter" idx="5"/>
          </p:nvPr>
        </p:nvSpPr>
        <p:spPr/>
        <p:txBody>
          <a:bodyPr/>
          <a:lstStyle/>
          <a:p>
            <a:fld id="{E88E42FE-44B7-416C-8B7D-DC578F4C965E}" type="slidenum">
              <a:rPr lang="en-US" smtClean="0"/>
              <a:t>1</a:t>
            </a:fld>
            <a:endParaRPr lang="en-US"/>
          </a:p>
        </p:txBody>
      </p:sp>
    </p:spTree>
    <p:extLst>
      <p:ext uri="{BB962C8B-B14F-4D97-AF65-F5344CB8AC3E}">
        <p14:creationId xmlns:p14="http://schemas.microsoft.com/office/powerpoint/2010/main" val="610359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Although this is a very primitive version of what a chatbot should be, it answers questions to the best of its ability (as any normal human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As users input more of their expertise into the training tab, the model will be able to have a broader and more decisive model to draw from so as time goes on the chatbot will be a good tool for any beginning-Virtual Facility Service .</a:t>
            </a:r>
          </a:p>
          <a:p>
            <a:endParaRPr lang="en-US" dirty="0"/>
          </a:p>
        </p:txBody>
      </p:sp>
      <p:sp>
        <p:nvSpPr>
          <p:cNvPr id="4" name="Slide Number Placeholder 3"/>
          <p:cNvSpPr>
            <a:spLocks noGrp="1"/>
          </p:cNvSpPr>
          <p:nvPr>
            <p:ph type="sldNum" sz="quarter" idx="5"/>
          </p:nvPr>
        </p:nvSpPr>
        <p:spPr/>
        <p:txBody>
          <a:bodyPr/>
          <a:lstStyle/>
          <a:p>
            <a:fld id="{E88E42FE-44B7-416C-8B7D-DC578F4C965E}" type="slidenum">
              <a:rPr lang="en-US" smtClean="0"/>
              <a:t>10</a:t>
            </a:fld>
            <a:endParaRPr lang="en-US"/>
          </a:p>
        </p:txBody>
      </p:sp>
    </p:spTree>
    <p:extLst>
      <p:ext uri="{BB962C8B-B14F-4D97-AF65-F5344CB8AC3E}">
        <p14:creationId xmlns:p14="http://schemas.microsoft.com/office/powerpoint/2010/main" val="651610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you are first learning a hobby, you have a lot of questions.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Some go to classes, some go to books, and some go online to find answers.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problem arises when a student goes home from a class or reads a book or blog, they still have questions.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chatbot is aimed to help consolidate a lot of questions the user may have into a learning environment where the chatbot can help answer those questions.</a:t>
            </a:r>
          </a:p>
          <a:p>
            <a:endParaRPr lang="en-US" dirty="0"/>
          </a:p>
        </p:txBody>
      </p:sp>
      <p:sp>
        <p:nvSpPr>
          <p:cNvPr id="4" name="Slide Number Placeholder 3"/>
          <p:cNvSpPr>
            <a:spLocks noGrp="1"/>
          </p:cNvSpPr>
          <p:nvPr>
            <p:ph type="sldNum" sz="quarter" idx="5"/>
          </p:nvPr>
        </p:nvSpPr>
        <p:spPr/>
        <p:txBody>
          <a:bodyPr/>
          <a:lstStyle/>
          <a:p>
            <a:fld id="{E88E42FE-44B7-416C-8B7D-DC578F4C965E}" type="slidenum">
              <a:rPr lang="en-US" smtClean="0"/>
              <a:t>2</a:t>
            </a:fld>
            <a:endParaRPr lang="en-US"/>
          </a:p>
        </p:txBody>
      </p:sp>
    </p:spTree>
    <p:extLst>
      <p:ext uri="{BB962C8B-B14F-4D97-AF65-F5344CB8AC3E}">
        <p14:creationId xmlns:p14="http://schemas.microsoft.com/office/powerpoint/2010/main" val="1833991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chatbot to learn, initial data needs to be created.</a:t>
            </a:r>
          </a:p>
          <a:p>
            <a:endParaRPr lang="en-US" dirty="0"/>
          </a:p>
          <a:p>
            <a:r>
              <a:rPr lang="en-US" dirty="0"/>
              <a:t>For this chatbot, the data was created from gathering questions people had on Google and social media.</a:t>
            </a:r>
          </a:p>
          <a:p>
            <a:endParaRPr lang="en-US" dirty="0"/>
          </a:p>
          <a:p>
            <a:r>
              <a:rPr lang="en-US" dirty="0"/>
              <a:t>With the data I gathered an </a:t>
            </a:r>
            <a:r>
              <a:rPr lang="en-US" dirty="0" err="1"/>
              <a:t>intents.json</a:t>
            </a:r>
            <a:r>
              <a:rPr lang="en-US" dirty="0"/>
              <a:t> file was created.</a:t>
            </a:r>
          </a:p>
          <a:p>
            <a:endParaRPr lang="en-US" dirty="0"/>
          </a:p>
          <a:p>
            <a:r>
              <a:rPr lang="en-US" dirty="0"/>
              <a:t>The </a:t>
            </a:r>
            <a:r>
              <a:rPr lang="en-US" dirty="0" err="1"/>
              <a:t>intents.json</a:t>
            </a:r>
            <a:r>
              <a:rPr lang="en-US" dirty="0"/>
              <a:t> file is used to initially train the model.  </a:t>
            </a:r>
          </a:p>
          <a:p>
            <a:endParaRPr lang="en-US" dirty="0"/>
          </a:p>
          <a:p>
            <a:r>
              <a:rPr lang="en-US" dirty="0"/>
              <a:t>Tags are like topics that a user may have a question about. </a:t>
            </a:r>
          </a:p>
          <a:p>
            <a:endParaRPr lang="en-US" dirty="0"/>
          </a:p>
          <a:p>
            <a:r>
              <a:rPr lang="en-US" dirty="0"/>
              <a:t>Patterns are the questions that a user may ask about that tag or topic.</a:t>
            </a:r>
          </a:p>
          <a:p>
            <a:endParaRPr lang="en-US" dirty="0"/>
          </a:p>
          <a:p>
            <a:r>
              <a:rPr lang="en-US" dirty="0"/>
              <a:t>Responses are what the chatbot will answer with about the specific tag. There can be multiple responses to the same tag and the chatbot will randomly choose a response.</a:t>
            </a:r>
          </a:p>
        </p:txBody>
      </p:sp>
      <p:sp>
        <p:nvSpPr>
          <p:cNvPr id="4" name="Slide Number Placeholder 3"/>
          <p:cNvSpPr>
            <a:spLocks noGrp="1"/>
          </p:cNvSpPr>
          <p:nvPr>
            <p:ph type="sldNum" sz="quarter" idx="5"/>
          </p:nvPr>
        </p:nvSpPr>
        <p:spPr/>
        <p:txBody>
          <a:bodyPr/>
          <a:lstStyle/>
          <a:p>
            <a:fld id="{E88E42FE-44B7-416C-8B7D-DC578F4C965E}" type="slidenum">
              <a:rPr lang="en-US" smtClean="0"/>
              <a:t>3</a:t>
            </a:fld>
            <a:endParaRPr lang="en-US"/>
          </a:p>
        </p:txBody>
      </p:sp>
    </p:spTree>
    <p:extLst>
      <p:ext uri="{BB962C8B-B14F-4D97-AF65-F5344CB8AC3E}">
        <p14:creationId xmlns:p14="http://schemas.microsoft.com/office/powerpoint/2010/main" val="47308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can train this data, we first process the tags and patterns. This involves creating a vocabulary of words from the patterns – which is called tokenizing. </a:t>
            </a:r>
          </a:p>
          <a:p>
            <a:endParaRPr lang="en-US" dirty="0"/>
          </a:p>
          <a:p>
            <a:r>
              <a:rPr lang="en-US" dirty="0"/>
              <a:t>We will also take the tags and create classes.  Basically, taking all the tags and putting into one list.</a:t>
            </a:r>
          </a:p>
          <a:p>
            <a:endParaRPr lang="en-US" dirty="0"/>
          </a:p>
          <a:p>
            <a:r>
              <a:rPr lang="en-US" dirty="0"/>
              <a:t>Once we have the words and classes, we take our patterns and feed them into our model and output the class respective to those patterns.</a:t>
            </a:r>
          </a:p>
          <a:p>
            <a:endParaRPr lang="en-US" dirty="0"/>
          </a:p>
          <a:p>
            <a:endParaRPr lang="en-US" dirty="0"/>
          </a:p>
        </p:txBody>
      </p:sp>
      <p:sp>
        <p:nvSpPr>
          <p:cNvPr id="4" name="Slide Number Placeholder 3"/>
          <p:cNvSpPr>
            <a:spLocks noGrp="1"/>
          </p:cNvSpPr>
          <p:nvPr>
            <p:ph type="sldNum" sz="quarter" idx="5"/>
          </p:nvPr>
        </p:nvSpPr>
        <p:spPr/>
        <p:txBody>
          <a:bodyPr/>
          <a:lstStyle/>
          <a:p>
            <a:fld id="{E88E42FE-44B7-416C-8B7D-DC578F4C965E}" type="slidenum">
              <a:rPr lang="en-US" smtClean="0"/>
              <a:t>4</a:t>
            </a:fld>
            <a:endParaRPr lang="en-US"/>
          </a:p>
        </p:txBody>
      </p:sp>
    </p:spTree>
    <p:extLst>
      <p:ext uri="{BB962C8B-B14F-4D97-AF65-F5344CB8AC3E}">
        <p14:creationId xmlns:p14="http://schemas.microsoft.com/office/powerpoint/2010/main" val="4196287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was built using the Sequential class in </a:t>
            </a:r>
            <a:r>
              <a:rPr lang="en-US" dirty="0" err="1"/>
              <a:t>Tensorflow’s</a:t>
            </a:r>
            <a:r>
              <a:rPr lang="en-US" dirty="0"/>
              <a:t> </a:t>
            </a:r>
            <a:r>
              <a:rPr lang="en-US" dirty="0" err="1"/>
              <a:t>Keras</a:t>
            </a:r>
            <a:r>
              <a:rPr lang="en-US" dirty="0"/>
              <a:t>. It has 3 layers and uses some dropout layers to help with overfitting the data between the layers.</a:t>
            </a:r>
          </a:p>
          <a:p>
            <a:endParaRPr lang="en-US" dirty="0"/>
          </a:p>
          <a:p>
            <a:r>
              <a:rPr lang="en-US" dirty="0"/>
              <a:t>The model trained 28,579 words and after 200 epochs (or full passes over the training data) we got down to a loss value of 0.0315 and 99% accuracy (although this may slightly change each time the model is retrained).</a:t>
            </a:r>
          </a:p>
          <a:p>
            <a:endParaRPr lang="en-US" dirty="0"/>
          </a:p>
          <a:p>
            <a:r>
              <a:rPr lang="en-US" dirty="0"/>
              <a:t>The lower the loss value and closer to 0, the closer the predictions are to the true tags.</a:t>
            </a:r>
          </a:p>
          <a:p>
            <a:endParaRPr lang="en-US" dirty="0"/>
          </a:p>
          <a:p>
            <a:r>
              <a:rPr lang="en-US" dirty="0"/>
              <a:t>The model is then saved for the chatbot to use.</a:t>
            </a:r>
          </a:p>
        </p:txBody>
      </p:sp>
      <p:sp>
        <p:nvSpPr>
          <p:cNvPr id="4" name="Slide Number Placeholder 3"/>
          <p:cNvSpPr>
            <a:spLocks noGrp="1"/>
          </p:cNvSpPr>
          <p:nvPr>
            <p:ph type="sldNum" sz="quarter" idx="5"/>
          </p:nvPr>
        </p:nvSpPr>
        <p:spPr/>
        <p:txBody>
          <a:bodyPr/>
          <a:lstStyle/>
          <a:p>
            <a:fld id="{E88E42FE-44B7-416C-8B7D-DC578F4C965E}" type="slidenum">
              <a:rPr lang="en-US" smtClean="0"/>
              <a:t>5</a:t>
            </a:fld>
            <a:endParaRPr lang="en-US"/>
          </a:p>
        </p:txBody>
      </p:sp>
    </p:spTree>
    <p:extLst>
      <p:ext uri="{BB962C8B-B14F-4D97-AF65-F5344CB8AC3E}">
        <p14:creationId xmlns:p14="http://schemas.microsoft.com/office/powerpoint/2010/main" val="3105265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Analysis of the model, we are ready to begin the testing phase.</a:t>
            </a:r>
          </a:p>
          <a:p>
            <a:endParaRPr lang="en-US" dirty="0"/>
          </a:p>
          <a:p>
            <a:r>
              <a:rPr lang="en-US" dirty="0"/>
              <a:t>The testing phase is really the user using the chatbot to ask questions to see if we get the appropriate answers.</a:t>
            </a:r>
          </a:p>
          <a:p>
            <a:endParaRPr lang="en-US" dirty="0"/>
          </a:p>
          <a:p>
            <a:r>
              <a:rPr lang="en-US" dirty="0"/>
              <a:t>Let’s go through the example we have here</a:t>
            </a:r>
          </a:p>
          <a:p>
            <a:endParaRPr lang="en-US" dirty="0"/>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The first question is basically “Hi”</a:t>
            </a: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The response we got was “How are you” back.</a:t>
            </a: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The chatbot correctly found with a probability of 99.9% the tag  “greeting”</a:t>
            </a: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As you can see in the </a:t>
            </a:r>
            <a:r>
              <a:rPr lang="en-US" sz="1800" b="0" dirty="0" err="1">
                <a:effectLst/>
                <a:latin typeface="Calibri" panose="020F0502020204030204" pitchFamily="34" charset="0"/>
                <a:ea typeface="Calibri" panose="020F0502020204030204" pitchFamily="34" charset="0"/>
                <a:cs typeface="Times New Roman" panose="02020603050405020304" pitchFamily="18" charset="0"/>
              </a:rPr>
              <a:t>intents.json</a:t>
            </a:r>
            <a:r>
              <a:rPr lang="en-US" sz="1800" b="0" dirty="0">
                <a:effectLst/>
                <a:latin typeface="Calibri" panose="020F0502020204030204" pitchFamily="34" charset="0"/>
                <a:ea typeface="Calibri" panose="020F0502020204030204" pitchFamily="34" charset="0"/>
                <a:cs typeface="Times New Roman" panose="02020603050405020304" pitchFamily="18" charset="0"/>
              </a:rPr>
              <a:t> file the tag “greeting” had the patterns “hi”, “hello” and “hey”. From this you can see why the chatbot found the correct tag with such a high probability.</a:t>
            </a:r>
          </a:p>
        </p:txBody>
      </p:sp>
      <p:sp>
        <p:nvSpPr>
          <p:cNvPr id="4" name="Slide Number Placeholder 3"/>
          <p:cNvSpPr>
            <a:spLocks noGrp="1"/>
          </p:cNvSpPr>
          <p:nvPr>
            <p:ph type="sldNum" sz="quarter" idx="5"/>
          </p:nvPr>
        </p:nvSpPr>
        <p:spPr/>
        <p:txBody>
          <a:bodyPr/>
          <a:lstStyle/>
          <a:p>
            <a:fld id="{E88E42FE-44B7-416C-8B7D-DC578F4C965E}" type="slidenum">
              <a:rPr lang="en-US" smtClean="0"/>
              <a:t>6</a:t>
            </a:fld>
            <a:endParaRPr lang="en-US"/>
          </a:p>
        </p:txBody>
      </p:sp>
    </p:spTree>
    <p:extLst>
      <p:ext uri="{BB962C8B-B14F-4D97-AF65-F5344CB8AC3E}">
        <p14:creationId xmlns:p14="http://schemas.microsoft.com/office/powerpoint/2010/main" val="1649809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In the next question “what do I need for </a:t>
            </a:r>
            <a:r>
              <a:rPr lang="en-US" sz="1800" b="0" dirty="0" err="1">
                <a:effectLst/>
                <a:latin typeface="Calibri" panose="020F0502020204030204" pitchFamily="34" charset="0"/>
                <a:ea typeface="Calibri" panose="020F0502020204030204" pitchFamily="34" charset="0"/>
                <a:cs typeface="Times New Roman" panose="02020603050405020304" pitchFamily="18" charset="0"/>
              </a:rPr>
              <a:t>fraiming</a:t>
            </a:r>
            <a:r>
              <a:rPr lang="en-US" sz="1800" b="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The chatbot correctly responded with “</a:t>
            </a:r>
            <a:r>
              <a:rPr lang="en-US" sz="2800" b="0" dirty="0">
                <a:solidFill>
                  <a:srgbClr val="A31515"/>
                </a:solidFill>
                <a:effectLst/>
                <a:latin typeface="Consolas" panose="020B0609020204030204" pitchFamily="49" charset="0"/>
              </a:rPr>
              <a:t>To start, you just need a safety glass, measuring tape, level, saw, drill”</a:t>
            </a:r>
          </a:p>
          <a:p>
            <a:pPr marL="0" marR="0">
              <a:spcBef>
                <a:spcPts val="0"/>
              </a:spcBef>
              <a:spcAft>
                <a:spcPts val="0"/>
              </a:spcAft>
            </a:pPr>
            <a:endParaRPr lang="en-US" sz="2800" b="0" dirty="0">
              <a:solidFill>
                <a:srgbClr val="A31515"/>
              </a:solidFill>
              <a:effectLst/>
              <a:latin typeface="Consolas" panose="020B0609020204030204" pitchFamily="49" charset="0"/>
              <a:ea typeface="Calibri" panose="020F0502020204030204" pitchFamily="34" charset="0"/>
              <a:cs typeface="Times New Roman" panose="02020603050405020304" pitchFamily="18" charset="0"/>
            </a:endParaRPr>
          </a:p>
          <a:p>
            <a:pPr marL="0" marR="0">
              <a:spcBef>
                <a:spcPts val="0"/>
              </a:spcBef>
              <a:spcAft>
                <a:spcPts val="0"/>
              </a:spcAft>
            </a:pPr>
            <a:r>
              <a:rPr lang="en-US" sz="2800" b="0" dirty="0">
                <a:solidFill>
                  <a:srgbClr val="A31515"/>
                </a:solidFill>
                <a:effectLst/>
                <a:latin typeface="Consolas" panose="020B0609020204030204" pitchFamily="49" charset="0"/>
                <a:ea typeface="Calibri" panose="020F0502020204030204" pitchFamily="34" charset="0"/>
                <a:cs typeface="Times New Roman" panose="02020603050405020304" pitchFamily="18" charset="0"/>
              </a:rPr>
              <a:t>It correctly predicted the tag “supply” with a 92.5% probability.</a:t>
            </a:r>
          </a:p>
        </p:txBody>
      </p:sp>
      <p:sp>
        <p:nvSpPr>
          <p:cNvPr id="4" name="Slide Number Placeholder 3"/>
          <p:cNvSpPr>
            <a:spLocks noGrp="1"/>
          </p:cNvSpPr>
          <p:nvPr>
            <p:ph type="sldNum" sz="quarter" idx="5"/>
          </p:nvPr>
        </p:nvSpPr>
        <p:spPr/>
        <p:txBody>
          <a:bodyPr/>
          <a:lstStyle/>
          <a:p>
            <a:fld id="{E88E42FE-44B7-416C-8B7D-DC578F4C965E}" type="slidenum">
              <a:rPr lang="en-US" smtClean="0"/>
              <a:t>7</a:t>
            </a:fld>
            <a:endParaRPr lang="en-US"/>
          </a:p>
        </p:txBody>
      </p:sp>
    </p:spTree>
    <p:extLst>
      <p:ext uri="{BB962C8B-B14F-4D97-AF65-F5344CB8AC3E}">
        <p14:creationId xmlns:p14="http://schemas.microsoft.com/office/powerpoint/2010/main" val="355374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next question “what kind of handyman are available?”</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chatbot correctly predicted the tag “skill” with a 99% probability.</a:t>
            </a:r>
          </a:p>
          <a:p>
            <a:pPr marL="0" marR="0">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Chatbot answered, Yes, here is our available handyman’s skills, carpenter, plumbing, electrical works, painter, and general repairers.</a:t>
            </a:r>
          </a:p>
        </p:txBody>
      </p:sp>
      <p:sp>
        <p:nvSpPr>
          <p:cNvPr id="4" name="Slide Number Placeholder 3"/>
          <p:cNvSpPr>
            <a:spLocks noGrp="1"/>
          </p:cNvSpPr>
          <p:nvPr>
            <p:ph type="sldNum" sz="quarter" idx="5"/>
          </p:nvPr>
        </p:nvSpPr>
        <p:spPr/>
        <p:txBody>
          <a:bodyPr/>
          <a:lstStyle/>
          <a:p>
            <a:fld id="{E88E42FE-44B7-416C-8B7D-DC578F4C965E}" type="slidenum">
              <a:rPr lang="en-US" smtClean="0"/>
              <a:t>8</a:t>
            </a:fld>
            <a:endParaRPr lang="en-US"/>
          </a:p>
        </p:txBody>
      </p:sp>
    </p:spTree>
    <p:extLst>
      <p:ext uri="{BB962C8B-B14F-4D97-AF65-F5344CB8AC3E}">
        <p14:creationId xmlns:p14="http://schemas.microsoft.com/office/powerpoint/2010/main" val="2371405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Lastly in the statement cats and </a:t>
            </a:r>
            <a:r>
              <a:rPr lang="en-US" sz="1800" b="0" dirty="0" err="1">
                <a:effectLst/>
                <a:latin typeface="Calibri" panose="020F0502020204030204" pitchFamily="34" charset="0"/>
                <a:ea typeface="Calibri" panose="020F0502020204030204" pitchFamily="34" charset="0"/>
                <a:cs typeface="Times New Roman" panose="02020603050405020304" pitchFamily="18" charset="0"/>
              </a:rPr>
              <a:t>petd</a:t>
            </a:r>
            <a:r>
              <a:rPr lang="en-US" sz="1800" b="0" dirty="0">
                <a:effectLst/>
                <a:latin typeface="Calibri" panose="020F0502020204030204" pitchFamily="34" charset="0"/>
                <a:ea typeface="Calibri" panose="020F0502020204030204" pitchFamily="34" charset="0"/>
                <a:cs typeface="Times New Roman" panose="02020603050405020304" pitchFamily="18" charset="0"/>
              </a:rPr>
              <a:t>.  The chatbot correctly couldn’t predict with a probability over 50% the correct response so it answer with the default response of “Sorry, I am still learning. You can train me by providing more information”</a:t>
            </a:r>
          </a:p>
          <a:p>
            <a:pPr marL="0" marR="0">
              <a:spcBef>
                <a:spcPts val="0"/>
              </a:spcBef>
              <a:spcAft>
                <a:spcPts val="0"/>
              </a:spcAft>
            </a:pP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b="0" dirty="0">
                <a:effectLst/>
                <a:latin typeface="Calibri" panose="020F0502020204030204" pitchFamily="34" charset="0"/>
                <a:ea typeface="Calibri" panose="020F0502020204030204" pitchFamily="34" charset="0"/>
                <a:cs typeface="Times New Roman" panose="02020603050405020304" pitchFamily="18" charset="0"/>
              </a:rPr>
              <a:t>This will allow the user to either rephase their question or go to the training bot tab to train the chatbot further about pets or any questions related to the subject.  </a:t>
            </a:r>
          </a:p>
        </p:txBody>
      </p:sp>
      <p:sp>
        <p:nvSpPr>
          <p:cNvPr id="4" name="Slide Number Placeholder 3"/>
          <p:cNvSpPr>
            <a:spLocks noGrp="1"/>
          </p:cNvSpPr>
          <p:nvPr>
            <p:ph type="sldNum" sz="quarter" idx="5"/>
          </p:nvPr>
        </p:nvSpPr>
        <p:spPr/>
        <p:txBody>
          <a:bodyPr/>
          <a:lstStyle/>
          <a:p>
            <a:fld id="{E88E42FE-44B7-416C-8B7D-DC578F4C965E}" type="slidenum">
              <a:rPr lang="en-US" smtClean="0"/>
              <a:t>9</a:t>
            </a:fld>
            <a:endParaRPr lang="en-US"/>
          </a:p>
        </p:txBody>
      </p:sp>
    </p:spTree>
    <p:extLst>
      <p:ext uri="{BB962C8B-B14F-4D97-AF65-F5344CB8AC3E}">
        <p14:creationId xmlns:p14="http://schemas.microsoft.com/office/powerpoint/2010/main" val="3587144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3E40EE-C903-40EA-AB76-24BDA8ED0EAB}" type="datetimeFigureOut">
              <a:rPr lang="en-US" smtClean="0"/>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B58019-26B4-4908-9C4F-46CB5FD4D7D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0914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3E40EE-C903-40EA-AB76-24BDA8ED0EAB}" type="datetimeFigureOut">
              <a:rPr lang="en-US" smtClean="0"/>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3125376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3E40EE-C903-40EA-AB76-24BDA8ED0EAB}" type="datetimeFigureOut">
              <a:rPr lang="en-US" smtClean="0"/>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4111159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3E40EE-C903-40EA-AB76-24BDA8ED0EAB}" type="datetimeFigureOut">
              <a:rPr lang="en-US" smtClean="0"/>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1938268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3E40EE-C903-40EA-AB76-24BDA8ED0EAB}" type="datetimeFigureOut">
              <a:rPr lang="en-US" smtClean="0"/>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B58019-26B4-4908-9C4F-46CB5FD4D7D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155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3E40EE-C903-40EA-AB76-24BDA8ED0EAB}" type="datetimeFigureOut">
              <a:rPr lang="en-US" smtClean="0"/>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144653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3E40EE-C903-40EA-AB76-24BDA8ED0EAB}" type="datetimeFigureOut">
              <a:rPr lang="en-US" smtClean="0"/>
              <a:t>7/2/2023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3576902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3E40EE-C903-40EA-AB76-24BDA8ED0EAB}" type="datetimeFigureOut">
              <a:rPr lang="en-US" smtClean="0"/>
              <a:t>7/2/2023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33533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53E40EE-C903-40EA-AB76-24BDA8ED0EAB}" type="datetimeFigureOut">
              <a:rPr lang="en-US" smtClean="0"/>
              <a:t>7/2/2023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3292141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53E40EE-C903-40EA-AB76-24BDA8ED0EAB}" type="datetimeFigureOut">
              <a:rPr lang="en-US" smtClean="0"/>
              <a:t>7/2/2023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2B58019-26B4-4908-9C4F-46CB5FD4D7D6}" type="slidenum">
              <a:rPr lang="en-US" smtClean="0"/>
              <a:t>‹#›</a:t>
            </a:fld>
            <a:endParaRPr lang="en-US"/>
          </a:p>
        </p:txBody>
      </p:sp>
    </p:spTree>
    <p:extLst>
      <p:ext uri="{BB962C8B-B14F-4D97-AF65-F5344CB8AC3E}">
        <p14:creationId xmlns:p14="http://schemas.microsoft.com/office/powerpoint/2010/main" val="88402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3E40EE-C903-40EA-AB76-24BDA8ED0EAB}" type="datetimeFigureOut">
              <a:rPr lang="en-US" smtClean="0"/>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B58019-26B4-4908-9C4F-46CB5FD4D7D6}" type="slidenum">
              <a:rPr lang="en-US" smtClean="0"/>
              <a:t>‹#›</a:t>
            </a:fld>
            <a:endParaRPr lang="en-US"/>
          </a:p>
        </p:txBody>
      </p:sp>
    </p:spTree>
    <p:extLst>
      <p:ext uri="{BB962C8B-B14F-4D97-AF65-F5344CB8AC3E}">
        <p14:creationId xmlns:p14="http://schemas.microsoft.com/office/powerpoint/2010/main" val="1479559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53E40EE-C903-40EA-AB76-24BDA8ED0EAB}" type="datetimeFigureOut">
              <a:rPr lang="en-US" smtClean="0"/>
              <a:t>7/2/2023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2B58019-26B4-4908-9C4F-46CB5FD4D7D6}"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7033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31D87ECC-7709-80F2-F726-2B6BFEABCCA7}"/>
              </a:ext>
            </a:extLst>
          </p:cNvPr>
          <p:cNvSpPr txBox="1"/>
          <p:nvPr/>
        </p:nvSpPr>
        <p:spPr>
          <a:xfrm>
            <a:off x="492370" y="1010873"/>
            <a:ext cx="3084844" cy="160983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3600" spc="-50" dirty="0">
                <a:solidFill>
                  <a:srgbClr val="FFFFFF"/>
                </a:solidFill>
                <a:latin typeface="+mj-lt"/>
                <a:ea typeface="+mj-ea"/>
                <a:cs typeface="+mj-cs"/>
              </a:rPr>
              <a:t>Virtual Facility Service Chatbot</a:t>
            </a:r>
          </a:p>
        </p:txBody>
      </p:sp>
      <p:sp>
        <p:nvSpPr>
          <p:cNvPr id="6" name="TextBox 5">
            <a:extLst>
              <a:ext uri="{FF2B5EF4-FFF2-40B4-BE49-F238E27FC236}">
                <a16:creationId xmlns:a16="http://schemas.microsoft.com/office/drawing/2014/main" id="{086CDD06-F78C-8C63-41B6-0C2DABCEC9B3}"/>
              </a:ext>
            </a:extLst>
          </p:cNvPr>
          <p:cNvSpPr txBox="1"/>
          <p:nvPr/>
        </p:nvSpPr>
        <p:spPr>
          <a:xfrm>
            <a:off x="492371" y="3338818"/>
            <a:ext cx="3084844" cy="486562"/>
          </a:xfrm>
          <a:prstGeom prst="rect">
            <a:avLst/>
          </a:prstGeom>
        </p:spPr>
        <p:txBody>
          <a:bodyPr vert="horz" lIns="0" tIns="45720" rIns="0" bIns="45720" rtlCol="0">
            <a:normAutofit/>
          </a:bodyPr>
          <a:lstStyle/>
          <a:p>
            <a:pPr indent="-228600" defTabSz="914400">
              <a:lnSpc>
                <a:spcPct val="90000"/>
              </a:lnSpc>
              <a:spcAft>
                <a:spcPts val="600"/>
              </a:spcAft>
              <a:buClr>
                <a:schemeClr val="accent1"/>
              </a:buClr>
              <a:buFont typeface="Calibri" panose="020F0502020204030204" pitchFamily="34" charset="0"/>
              <a:buChar char="•"/>
            </a:pPr>
            <a:r>
              <a:rPr lang="en-US" sz="2200" b="1" dirty="0">
                <a:solidFill>
                  <a:srgbClr val="FFFFFF"/>
                </a:solidFill>
              </a:rPr>
              <a:t>By: Yousof Rahimian</a:t>
            </a:r>
          </a:p>
          <a:p>
            <a:pPr indent="-228600" defTabSz="914400">
              <a:lnSpc>
                <a:spcPct val="90000"/>
              </a:lnSpc>
              <a:spcAft>
                <a:spcPts val="600"/>
              </a:spcAft>
              <a:buClr>
                <a:schemeClr val="accent1"/>
              </a:buClr>
              <a:buFont typeface="Calibri" panose="020F0502020204030204" pitchFamily="34" charset="0"/>
              <a:buChar char="•"/>
            </a:pPr>
            <a:endParaRPr lang="en-US" sz="1600" b="1" dirty="0">
              <a:solidFill>
                <a:srgbClr val="FFFFFF"/>
              </a:solidFill>
            </a:endParaRPr>
          </a:p>
        </p:txBody>
      </p:sp>
      <p:sp>
        <p:nvSpPr>
          <p:cNvPr id="15" name="Rectangle 14">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a:extLst>
              <a:ext uri="{FF2B5EF4-FFF2-40B4-BE49-F238E27FC236}">
                <a16:creationId xmlns:a16="http://schemas.microsoft.com/office/drawing/2014/main" id="{C638E7F1-2AE4-AD72-2ECB-EE062CC323E0}"/>
              </a:ext>
            </a:extLst>
          </p:cNvPr>
          <p:cNvPicPr>
            <a:picLocks noChangeAspect="1"/>
          </p:cNvPicPr>
          <p:nvPr/>
        </p:nvPicPr>
        <p:blipFill>
          <a:blip r:embed="rId5"/>
          <a:stretch>
            <a:fillRect/>
          </a:stretch>
        </p:blipFill>
        <p:spPr>
          <a:xfrm>
            <a:off x="4742017" y="726762"/>
            <a:ext cx="6197227" cy="5404475"/>
          </a:xfrm>
          <a:prstGeom prst="rect">
            <a:avLst/>
          </a:prstGeom>
        </p:spPr>
      </p:pic>
      <p:pic>
        <p:nvPicPr>
          <p:cNvPr id="9" name="Audio 8">
            <a:hlinkClick r:id="" action="ppaction://media"/>
            <a:extLst>
              <a:ext uri="{FF2B5EF4-FFF2-40B4-BE49-F238E27FC236}">
                <a16:creationId xmlns:a16="http://schemas.microsoft.com/office/drawing/2014/main" id="{E86E40D9-26D5-41E9-0D78-DFFC36829AE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27665371"/>
      </p:ext>
    </p:extLst>
  </p:cSld>
  <p:clrMapOvr>
    <a:masterClrMapping/>
  </p:clrMapOvr>
  <mc:AlternateContent xmlns:mc="http://schemas.openxmlformats.org/markup-compatibility/2006">
    <mc:Choice xmlns:p14="http://schemas.microsoft.com/office/powerpoint/2010/main" Requires="p14">
      <p:transition spd="slow" p14:dur="2000" advTm="14471"/>
    </mc:Choice>
    <mc:Fallback>
      <p:transition spd="slow" advTm="14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775FD-30B8-A671-6141-D5456624B283}"/>
              </a:ext>
            </a:extLst>
          </p:cNvPr>
          <p:cNvSpPr/>
          <p:nvPr/>
        </p:nvSpPr>
        <p:spPr>
          <a:xfrm>
            <a:off x="314960" y="224071"/>
            <a:ext cx="4897120" cy="168601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2269601-37F1-52E0-CCFC-B3ED528758EB}"/>
              </a:ext>
            </a:extLst>
          </p:cNvPr>
          <p:cNvSpPr txBox="1"/>
          <p:nvPr/>
        </p:nvSpPr>
        <p:spPr>
          <a:xfrm>
            <a:off x="621748" y="466912"/>
            <a:ext cx="4283545" cy="1200329"/>
          </a:xfrm>
          <a:prstGeom prst="rect">
            <a:avLst/>
          </a:prstGeom>
          <a:noFill/>
        </p:spPr>
        <p:txBody>
          <a:bodyPr wrap="none" rtlCol="0">
            <a:spAutoFit/>
          </a:bodyPr>
          <a:lstStyle/>
          <a:p>
            <a:r>
              <a:rPr lang="en-US" sz="7200" dirty="0"/>
              <a:t>Conclusion</a:t>
            </a:r>
          </a:p>
        </p:txBody>
      </p:sp>
      <p:pic>
        <p:nvPicPr>
          <p:cNvPr id="6" name="Picture 5">
            <a:extLst>
              <a:ext uri="{FF2B5EF4-FFF2-40B4-BE49-F238E27FC236}">
                <a16:creationId xmlns:a16="http://schemas.microsoft.com/office/drawing/2014/main" id="{E2784577-D671-FCBA-BAE1-EB494AD864D9}"/>
              </a:ext>
            </a:extLst>
          </p:cNvPr>
          <p:cNvPicPr>
            <a:picLocks noChangeAspect="1"/>
          </p:cNvPicPr>
          <p:nvPr/>
        </p:nvPicPr>
        <p:blipFill>
          <a:blip r:embed="rId5"/>
          <a:stretch>
            <a:fillRect/>
          </a:stretch>
        </p:blipFill>
        <p:spPr>
          <a:xfrm>
            <a:off x="139414" y="2089177"/>
            <a:ext cx="6240883" cy="4194759"/>
          </a:xfrm>
          <a:prstGeom prst="rect">
            <a:avLst/>
          </a:prstGeom>
        </p:spPr>
      </p:pic>
      <p:pic>
        <p:nvPicPr>
          <p:cNvPr id="4" name="Picture 3" descr="A screenshot of a chatbot&#10;&#10;Description automatically generated with low confidence">
            <a:extLst>
              <a:ext uri="{FF2B5EF4-FFF2-40B4-BE49-F238E27FC236}">
                <a16:creationId xmlns:a16="http://schemas.microsoft.com/office/drawing/2014/main" id="{1243C137-8BBA-EC3D-7B6E-3B95F828CB59}"/>
              </a:ext>
            </a:extLst>
          </p:cNvPr>
          <p:cNvPicPr>
            <a:picLocks noChangeAspect="1"/>
          </p:cNvPicPr>
          <p:nvPr/>
        </p:nvPicPr>
        <p:blipFill>
          <a:blip r:embed="rId6"/>
          <a:stretch>
            <a:fillRect/>
          </a:stretch>
        </p:blipFill>
        <p:spPr>
          <a:xfrm>
            <a:off x="6433603" y="963604"/>
            <a:ext cx="5658619" cy="4194759"/>
          </a:xfrm>
          <a:prstGeom prst="rect">
            <a:avLst/>
          </a:prstGeom>
        </p:spPr>
      </p:pic>
      <p:pic>
        <p:nvPicPr>
          <p:cNvPr id="26" name="Audio 25">
            <a:hlinkClick r:id="" action="ppaction://media"/>
            <a:extLst>
              <a:ext uri="{FF2B5EF4-FFF2-40B4-BE49-F238E27FC236}">
                <a16:creationId xmlns:a16="http://schemas.microsoft.com/office/drawing/2014/main" id="{001E6DAA-7334-D062-0EEF-2784CF305F3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15693871"/>
      </p:ext>
    </p:extLst>
  </p:cSld>
  <p:clrMapOvr>
    <a:masterClrMapping/>
  </p:clrMapOvr>
  <mc:AlternateContent xmlns:mc="http://schemas.openxmlformats.org/markup-compatibility/2006">
    <mc:Choice xmlns:p14="http://schemas.microsoft.com/office/powerpoint/2010/main" Requires="p14">
      <p:transition spd="slow" p14:dur="2000" advTm="40128"/>
    </mc:Choice>
    <mc:Fallback>
      <p:transition spd="slow" advTm="40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11" name="Speech Bubble: Oval 10">
            <a:extLst>
              <a:ext uri="{FF2B5EF4-FFF2-40B4-BE49-F238E27FC236}">
                <a16:creationId xmlns:a16="http://schemas.microsoft.com/office/drawing/2014/main" id="{9AC3332C-0BE3-3427-3F85-9ACBA1A244A1}"/>
              </a:ext>
            </a:extLst>
          </p:cNvPr>
          <p:cNvSpPr/>
          <p:nvPr/>
        </p:nvSpPr>
        <p:spPr>
          <a:xfrm rot="14327837">
            <a:off x="1361767" y="1716227"/>
            <a:ext cx="2130232" cy="2108505"/>
          </a:xfrm>
          <a:prstGeom prst="wedgeEllipseCallou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peech Bubble: Oval 8">
            <a:extLst>
              <a:ext uri="{FF2B5EF4-FFF2-40B4-BE49-F238E27FC236}">
                <a16:creationId xmlns:a16="http://schemas.microsoft.com/office/drawing/2014/main" id="{1A930ADC-05DE-89F2-3F92-316D2D64123E}"/>
              </a:ext>
            </a:extLst>
          </p:cNvPr>
          <p:cNvSpPr/>
          <p:nvPr/>
        </p:nvSpPr>
        <p:spPr>
          <a:xfrm rot="651750">
            <a:off x="7114311" y="193952"/>
            <a:ext cx="2673412" cy="1801754"/>
          </a:xfrm>
          <a:prstGeom prst="wedgeEllipseCallou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8E5E1A-768D-0A74-05A4-1C7BC489E058}"/>
              </a:ext>
            </a:extLst>
          </p:cNvPr>
          <p:cNvSpPr txBox="1"/>
          <p:nvPr/>
        </p:nvSpPr>
        <p:spPr>
          <a:xfrm>
            <a:off x="7215807" y="910163"/>
            <a:ext cx="2470420" cy="369332"/>
          </a:xfrm>
          <a:prstGeom prst="rect">
            <a:avLst/>
          </a:prstGeom>
          <a:noFill/>
        </p:spPr>
        <p:txBody>
          <a:bodyPr wrap="none" rtlCol="0">
            <a:spAutoFit/>
          </a:bodyPr>
          <a:lstStyle/>
          <a:p>
            <a:r>
              <a:rPr lang="en-US"/>
              <a:t>What do I need to start?</a:t>
            </a:r>
            <a:endParaRPr lang="en-US" dirty="0"/>
          </a:p>
        </p:txBody>
      </p:sp>
      <p:sp>
        <p:nvSpPr>
          <p:cNvPr id="7" name="TextBox 6">
            <a:extLst>
              <a:ext uri="{FF2B5EF4-FFF2-40B4-BE49-F238E27FC236}">
                <a16:creationId xmlns:a16="http://schemas.microsoft.com/office/drawing/2014/main" id="{DB418EE8-2FE3-429B-FEE2-4F2F4F449252}"/>
              </a:ext>
            </a:extLst>
          </p:cNvPr>
          <p:cNvSpPr txBox="1"/>
          <p:nvPr/>
        </p:nvSpPr>
        <p:spPr>
          <a:xfrm>
            <a:off x="1492460" y="2497992"/>
            <a:ext cx="1868845" cy="369332"/>
          </a:xfrm>
          <a:prstGeom prst="rect">
            <a:avLst/>
          </a:prstGeom>
          <a:noFill/>
        </p:spPr>
        <p:txBody>
          <a:bodyPr wrap="none" rtlCol="0">
            <a:spAutoFit/>
          </a:bodyPr>
          <a:lstStyle/>
          <a:p>
            <a:r>
              <a:rPr lang="en-US" dirty="0"/>
              <a:t>Can anyone do it?</a:t>
            </a:r>
          </a:p>
        </p:txBody>
      </p:sp>
      <p:sp>
        <p:nvSpPr>
          <p:cNvPr id="10" name="Speech Bubble: Oval 9">
            <a:extLst>
              <a:ext uri="{FF2B5EF4-FFF2-40B4-BE49-F238E27FC236}">
                <a16:creationId xmlns:a16="http://schemas.microsoft.com/office/drawing/2014/main" id="{D1A2C90E-E527-3C58-A739-D75100BE9CFD}"/>
              </a:ext>
            </a:extLst>
          </p:cNvPr>
          <p:cNvSpPr/>
          <p:nvPr/>
        </p:nvSpPr>
        <p:spPr>
          <a:xfrm rot="5923111">
            <a:off x="8192324" y="3561166"/>
            <a:ext cx="2092250" cy="2617407"/>
          </a:xfrm>
          <a:prstGeom prst="wedgeEllipseCallout">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3FD2B82-049C-577B-88F1-7E2250E409B4}"/>
              </a:ext>
            </a:extLst>
          </p:cNvPr>
          <p:cNvSpPr txBox="1"/>
          <p:nvPr/>
        </p:nvSpPr>
        <p:spPr>
          <a:xfrm rot="310089">
            <a:off x="8037159" y="4685205"/>
            <a:ext cx="2402581" cy="369332"/>
          </a:xfrm>
          <a:prstGeom prst="rect">
            <a:avLst/>
          </a:prstGeom>
          <a:noFill/>
        </p:spPr>
        <p:txBody>
          <a:bodyPr wrap="none" rtlCol="0">
            <a:spAutoFit/>
          </a:bodyPr>
          <a:lstStyle/>
          <a:p>
            <a:r>
              <a:rPr lang="en-US" dirty="0"/>
              <a:t>Do I need special tools?</a:t>
            </a:r>
          </a:p>
        </p:txBody>
      </p:sp>
      <p:sp>
        <p:nvSpPr>
          <p:cNvPr id="2" name="Speech Bubble: Oval 1">
            <a:extLst>
              <a:ext uri="{FF2B5EF4-FFF2-40B4-BE49-F238E27FC236}">
                <a16:creationId xmlns:a16="http://schemas.microsoft.com/office/drawing/2014/main" id="{132AB617-78B2-3F1D-9563-97CEC51FB35D}"/>
              </a:ext>
            </a:extLst>
          </p:cNvPr>
          <p:cNvSpPr/>
          <p:nvPr/>
        </p:nvSpPr>
        <p:spPr>
          <a:xfrm rot="14088457">
            <a:off x="3340589" y="3815616"/>
            <a:ext cx="2130232" cy="2108505"/>
          </a:xfrm>
          <a:prstGeom prst="wedgeEllipseCallout">
            <a:avLst>
              <a:gd name="adj1" fmla="val 9661"/>
              <a:gd name="adj2" fmla="val 62321"/>
            </a:avLst>
          </a:prstGeom>
          <a:solidFill>
            <a:schemeClr val="accent4">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12E791D7-BCE8-F4E5-178D-468030452DB2}"/>
              </a:ext>
            </a:extLst>
          </p:cNvPr>
          <p:cNvSpPr txBox="1"/>
          <p:nvPr/>
        </p:nvSpPr>
        <p:spPr>
          <a:xfrm>
            <a:off x="3488772" y="4515667"/>
            <a:ext cx="2274465" cy="646331"/>
          </a:xfrm>
          <a:prstGeom prst="rect">
            <a:avLst/>
          </a:prstGeom>
          <a:noFill/>
        </p:spPr>
        <p:txBody>
          <a:bodyPr wrap="square">
            <a:spAutoFit/>
          </a:bodyPr>
          <a:lstStyle/>
          <a:p>
            <a:r>
              <a:rPr lang="en-US" dirty="0"/>
              <a:t>How to find the experts painter?</a:t>
            </a:r>
          </a:p>
        </p:txBody>
      </p:sp>
      <p:pic>
        <p:nvPicPr>
          <p:cNvPr id="29" name="Audio 28">
            <a:hlinkClick r:id="" action="ppaction://media"/>
            <a:extLst>
              <a:ext uri="{FF2B5EF4-FFF2-40B4-BE49-F238E27FC236}">
                <a16:creationId xmlns:a16="http://schemas.microsoft.com/office/drawing/2014/main" id="{49009DA8-C12D-E71F-0D5A-FFC5482EE6A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1514917"/>
      </p:ext>
    </p:extLst>
  </p:cSld>
  <p:clrMapOvr>
    <a:masterClrMapping/>
  </p:clrMapOvr>
  <mc:AlternateContent xmlns:mc="http://schemas.openxmlformats.org/markup-compatibility/2006">
    <mc:Choice xmlns:p14="http://schemas.microsoft.com/office/powerpoint/2010/main" Requires="p14">
      <p:transition spd="slow" p14:dur="2000" advTm="41025"/>
    </mc:Choice>
    <mc:Fallback>
      <p:transition spd="slow" advTm="41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1F85CC-6E3B-80D8-BBC6-551D82640FF9}"/>
              </a:ext>
            </a:extLst>
          </p:cNvPr>
          <p:cNvSpPr/>
          <p:nvPr/>
        </p:nvSpPr>
        <p:spPr>
          <a:xfrm>
            <a:off x="172129" y="4846321"/>
            <a:ext cx="2753360" cy="16993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3A417B5-C004-12D4-F0A5-C399E5D523CC}"/>
              </a:ext>
            </a:extLst>
          </p:cNvPr>
          <p:cNvSpPr txBox="1"/>
          <p:nvPr/>
        </p:nvSpPr>
        <p:spPr>
          <a:xfrm>
            <a:off x="585565" y="5095847"/>
            <a:ext cx="1926489" cy="1200329"/>
          </a:xfrm>
          <a:prstGeom prst="rect">
            <a:avLst/>
          </a:prstGeom>
          <a:noFill/>
        </p:spPr>
        <p:txBody>
          <a:bodyPr wrap="none" rtlCol="0">
            <a:spAutoFit/>
          </a:bodyPr>
          <a:lstStyle/>
          <a:p>
            <a:r>
              <a:rPr lang="en-US" sz="7200"/>
              <a:t>Data</a:t>
            </a:r>
            <a:endParaRPr lang="en-US" sz="7200" dirty="0"/>
          </a:p>
        </p:txBody>
      </p:sp>
      <p:sp>
        <p:nvSpPr>
          <p:cNvPr id="9" name="TextBox 8">
            <a:extLst>
              <a:ext uri="{FF2B5EF4-FFF2-40B4-BE49-F238E27FC236}">
                <a16:creationId xmlns:a16="http://schemas.microsoft.com/office/drawing/2014/main" id="{01217259-B1AB-0D17-5862-78A6303E5A2E}"/>
              </a:ext>
            </a:extLst>
          </p:cNvPr>
          <p:cNvSpPr txBox="1"/>
          <p:nvPr/>
        </p:nvSpPr>
        <p:spPr>
          <a:xfrm>
            <a:off x="3942080" y="458063"/>
            <a:ext cx="4145280" cy="6124754"/>
          </a:xfrm>
          <a:prstGeom prst="rect">
            <a:avLst/>
          </a:prstGeom>
          <a:solidFill>
            <a:schemeClr val="bg1">
              <a:lumMod val="95000"/>
            </a:schemeClr>
          </a:solidFill>
          <a:ln>
            <a:solidFill>
              <a:schemeClr val="tx1"/>
            </a:solidFill>
          </a:ln>
        </p:spPr>
        <p:txBody>
          <a:bodyPr wrap="square">
            <a:spAutoFit/>
          </a:bodyPr>
          <a:lstStyle/>
          <a:p>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"intents"</a:t>
            </a:r>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"tag"</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"greeting"</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"patterns"</a:t>
            </a:r>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"Hi"</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"Hello"</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"Hey"</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"responses"</a:t>
            </a:r>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"Hello"</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"Hi"</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"How are you?"</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"tag"</a:t>
            </a:r>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"goodbye"</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"patterns"</a:t>
            </a:r>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"Bye"</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"See you later"</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"Goodbye"</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0451A5"/>
                </a:solidFill>
                <a:effectLst/>
                <a:latin typeface="Consolas" panose="020B0609020204030204" pitchFamily="49" charset="0"/>
              </a:rPr>
              <a:t>"responses"</a:t>
            </a:r>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"See you!"</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"Have a nice day!"</a:t>
            </a:r>
            <a:r>
              <a:rPr lang="en-US" sz="1400" b="0">
                <a:solidFill>
                  <a:srgbClr val="000000"/>
                </a:solidFill>
                <a:effectLst/>
                <a:latin typeface="Consolas" panose="020B0609020204030204" pitchFamily="49" charset="0"/>
              </a:rPr>
              <a:t>,</a:t>
            </a:r>
          </a:p>
          <a:p>
            <a:r>
              <a:rPr lang="en-US" sz="1400" b="0">
                <a:solidFill>
                  <a:srgbClr val="000000"/>
                </a:solidFill>
                <a:effectLst/>
                <a:latin typeface="Consolas" panose="020B0609020204030204" pitchFamily="49" charset="0"/>
              </a:rPr>
              <a:t>    </a:t>
            </a:r>
            <a:r>
              <a:rPr lang="en-US" sz="1400" b="0">
                <a:solidFill>
                  <a:srgbClr val="A31515"/>
                </a:solidFill>
                <a:effectLst/>
                <a:latin typeface="Consolas" panose="020B0609020204030204" pitchFamily="49" charset="0"/>
              </a:rPr>
              <a:t>"Bye"</a:t>
            </a:r>
            <a:endParaRPr lang="en-US" sz="1400" b="0">
              <a:solidFill>
                <a:srgbClr val="000000"/>
              </a:solidFill>
              <a:effectLst/>
              <a:latin typeface="Consolas" panose="020B0609020204030204" pitchFamily="49" charset="0"/>
            </a:endParaRPr>
          </a:p>
          <a:p>
            <a:r>
              <a:rPr lang="en-US" sz="1400" b="0">
                <a:solidFill>
                  <a:srgbClr val="000000"/>
                </a:solidFill>
                <a:effectLst/>
                <a:latin typeface="Consolas" panose="020B0609020204030204" pitchFamily="49" charset="0"/>
              </a:rPr>
              <a:t>   ]</a:t>
            </a:r>
          </a:p>
          <a:p>
            <a:r>
              <a:rPr lang="en-US" sz="1400" b="0">
                <a:solidFill>
                  <a:srgbClr val="000000"/>
                </a:solidFill>
                <a:effectLst/>
                <a:latin typeface="Consolas" panose="020B0609020204030204" pitchFamily="49" charset="0"/>
              </a:rPr>
              <a:t>  },</a:t>
            </a:r>
            <a:endParaRPr lang="en-US" sz="1400" b="0" dirty="0">
              <a:solidFill>
                <a:srgbClr val="000000"/>
              </a:solidFill>
              <a:effectLst/>
              <a:latin typeface="Consolas" panose="020B0609020204030204" pitchFamily="49" charset="0"/>
            </a:endParaRPr>
          </a:p>
        </p:txBody>
      </p:sp>
      <p:cxnSp>
        <p:nvCxnSpPr>
          <p:cNvPr id="11" name="Straight Arrow Connector 10">
            <a:extLst>
              <a:ext uri="{FF2B5EF4-FFF2-40B4-BE49-F238E27FC236}">
                <a16:creationId xmlns:a16="http://schemas.microsoft.com/office/drawing/2014/main" id="{B8134CAB-ADF2-1848-8B04-E3614ADA35E9}"/>
              </a:ext>
            </a:extLst>
          </p:cNvPr>
          <p:cNvCxnSpPr>
            <a:cxnSpLocks/>
          </p:cNvCxnSpPr>
          <p:nvPr/>
        </p:nvCxnSpPr>
        <p:spPr>
          <a:xfrm flipH="1">
            <a:off x="6238240" y="966787"/>
            <a:ext cx="2722880" cy="32353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EE171374-8DF6-806B-C668-97D042E16DA6}"/>
              </a:ext>
            </a:extLst>
          </p:cNvPr>
          <p:cNvSpPr txBox="1"/>
          <p:nvPr/>
        </p:nvSpPr>
        <p:spPr>
          <a:xfrm>
            <a:off x="9098280" y="643621"/>
            <a:ext cx="2845981" cy="646331"/>
          </a:xfrm>
          <a:prstGeom prst="rect">
            <a:avLst/>
          </a:prstGeom>
          <a:solidFill>
            <a:schemeClr val="accent4">
              <a:lumMod val="40000"/>
              <a:lumOff val="60000"/>
            </a:schemeClr>
          </a:solidFill>
          <a:ln>
            <a:solidFill>
              <a:schemeClr val="tx1"/>
            </a:solidFill>
          </a:ln>
        </p:spPr>
        <p:txBody>
          <a:bodyPr wrap="square" rtlCol="0">
            <a:spAutoFit/>
          </a:bodyPr>
          <a:lstStyle/>
          <a:p>
            <a:r>
              <a:rPr lang="en-US" b="1">
                <a:solidFill>
                  <a:schemeClr val="accent1"/>
                </a:solidFill>
              </a:rPr>
              <a:t>Tag</a:t>
            </a:r>
            <a:r>
              <a:rPr lang="en-US"/>
              <a:t>: topics that a user may query about</a:t>
            </a:r>
            <a:endParaRPr lang="en-US" dirty="0"/>
          </a:p>
        </p:txBody>
      </p:sp>
      <p:cxnSp>
        <p:nvCxnSpPr>
          <p:cNvPr id="14" name="Straight Arrow Connector 13">
            <a:extLst>
              <a:ext uri="{FF2B5EF4-FFF2-40B4-BE49-F238E27FC236}">
                <a16:creationId xmlns:a16="http://schemas.microsoft.com/office/drawing/2014/main" id="{9B9E22F3-965C-D31A-7661-AB065B84A739}"/>
              </a:ext>
            </a:extLst>
          </p:cNvPr>
          <p:cNvCxnSpPr>
            <a:cxnSpLocks/>
          </p:cNvCxnSpPr>
          <p:nvPr/>
        </p:nvCxnSpPr>
        <p:spPr>
          <a:xfrm flipH="1" flipV="1">
            <a:off x="5638800" y="1799044"/>
            <a:ext cx="3037840" cy="56279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1FAC0046-2BDF-A90F-82FF-6B516504AE8B}"/>
              </a:ext>
            </a:extLst>
          </p:cNvPr>
          <p:cNvSpPr txBox="1"/>
          <p:nvPr/>
        </p:nvSpPr>
        <p:spPr>
          <a:xfrm>
            <a:off x="8798560" y="2080441"/>
            <a:ext cx="2845981" cy="646331"/>
          </a:xfrm>
          <a:prstGeom prst="rect">
            <a:avLst/>
          </a:prstGeom>
          <a:solidFill>
            <a:schemeClr val="accent4">
              <a:lumMod val="40000"/>
              <a:lumOff val="60000"/>
            </a:schemeClr>
          </a:solidFill>
          <a:ln>
            <a:solidFill>
              <a:schemeClr val="tx1"/>
            </a:solidFill>
          </a:ln>
        </p:spPr>
        <p:txBody>
          <a:bodyPr wrap="square" rtlCol="0">
            <a:spAutoFit/>
          </a:bodyPr>
          <a:lstStyle/>
          <a:p>
            <a:r>
              <a:rPr lang="en-US" b="1">
                <a:solidFill>
                  <a:schemeClr val="accent1"/>
                </a:solidFill>
              </a:rPr>
              <a:t>Patterns</a:t>
            </a:r>
            <a:r>
              <a:rPr lang="en-US"/>
              <a:t>: queries that a user may ask about a tag</a:t>
            </a:r>
            <a:endParaRPr lang="en-US" dirty="0"/>
          </a:p>
        </p:txBody>
      </p:sp>
      <p:cxnSp>
        <p:nvCxnSpPr>
          <p:cNvPr id="18" name="Straight Arrow Connector 17">
            <a:extLst>
              <a:ext uri="{FF2B5EF4-FFF2-40B4-BE49-F238E27FC236}">
                <a16:creationId xmlns:a16="http://schemas.microsoft.com/office/drawing/2014/main" id="{5564D9AA-81BE-D346-E5DC-B01F919922A6}"/>
              </a:ext>
            </a:extLst>
          </p:cNvPr>
          <p:cNvCxnSpPr>
            <a:cxnSpLocks/>
          </p:cNvCxnSpPr>
          <p:nvPr/>
        </p:nvCxnSpPr>
        <p:spPr>
          <a:xfrm flipH="1" flipV="1">
            <a:off x="5943600" y="2954099"/>
            <a:ext cx="2306320" cy="97782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6A260E70-7E92-E068-B5FD-D606563A3162}"/>
              </a:ext>
            </a:extLst>
          </p:cNvPr>
          <p:cNvSpPr txBox="1"/>
          <p:nvPr/>
        </p:nvSpPr>
        <p:spPr>
          <a:xfrm>
            <a:off x="8401730" y="3443009"/>
            <a:ext cx="2845981" cy="1200329"/>
          </a:xfrm>
          <a:prstGeom prst="rect">
            <a:avLst/>
          </a:prstGeom>
          <a:solidFill>
            <a:schemeClr val="accent4">
              <a:lumMod val="40000"/>
              <a:lumOff val="60000"/>
            </a:schemeClr>
          </a:solidFill>
          <a:ln>
            <a:solidFill>
              <a:schemeClr val="tx1"/>
            </a:solidFill>
          </a:ln>
        </p:spPr>
        <p:txBody>
          <a:bodyPr wrap="square" rtlCol="0">
            <a:spAutoFit/>
          </a:bodyPr>
          <a:lstStyle/>
          <a:p>
            <a:r>
              <a:rPr lang="en-US" b="1">
                <a:solidFill>
                  <a:schemeClr val="accent1"/>
                </a:solidFill>
              </a:rPr>
              <a:t>Responses</a:t>
            </a:r>
            <a:r>
              <a:rPr lang="en-US"/>
              <a:t>: static responses that will be used for answers to the queries about the tags</a:t>
            </a:r>
            <a:endParaRPr lang="en-US" dirty="0"/>
          </a:p>
        </p:txBody>
      </p:sp>
      <p:cxnSp>
        <p:nvCxnSpPr>
          <p:cNvPr id="24" name="Straight Arrow Connector 23">
            <a:extLst>
              <a:ext uri="{FF2B5EF4-FFF2-40B4-BE49-F238E27FC236}">
                <a16:creationId xmlns:a16="http://schemas.microsoft.com/office/drawing/2014/main" id="{A81B7CC7-5663-53B2-0746-0F9CFACFFF30}"/>
              </a:ext>
            </a:extLst>
          </p:cNvPr>
          <p:cNvCxnSpPr>
            <a:cxnSpLocks/>
          </p:cNvCxnSpPr>
          <p:nvPr/>
        </p:nvCxnSpPr>
        <p:spPr>
          <a:xfrm flipV="1">
            <a:off x="1670729" y="867934"/>
            <a:ext cx="2104290" cy="4223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TextBox 27">
            <a:extLst>
              <a:ext uri="{FF2B5EF4-FFF2-40B4-BE49-F238E27FC236}">
                <a16:creationId xmlns:a16="http://schemas.microsoft.com/office/drawing/2014/main" id="{AC78622D-178A-163D-1963-03A56C10F3E6}"/>
              </a:ext>
            </a:extLst>
          </p:cNvPr>
          <p:cNvSpPr txBox="1"/>
          <p:nvPr/>
        </p:nvSpPr>
        <p:spPr>
          <a:xfrm>
            <a:off x="247739" y="1449773"/>
            <a:ext cx="2845981" cy="646331"/>
          </a:xfrm>
          <a:prstGeom prst="rect">
            <a:avLst/>
          </a:prstGeom>
          <a:solidFill>
            <a:schemeClr val="accent4">
              <a:lumMod val="40000"/>
              <a:lumOff val="60000"/>
            </a:schemeClr>
          </a:solidFill>
          <a:ln>
            <a:solidFill>
              <a:schemeClr val="tx1"/>
            </a:solidFill>
          </a:ln>
        </p:spPr>
        <p:txBody>
          <a:bodyPr wrap="square" rtlCol="0">
            <a:spAutoFit/>
          </a:bodyPr>
          <a:lstStyle/>
          <a:p>
            <a:r>
              <a:rPr lang="en-US" b="1">
                <a:solidFill>
                  <a:schemeClr val="accent1"/>
                </a:solidFill>
              </a:rPr>
              <a:t>Intents.json</a:t>
            </a:r>
            <a:r>
              <a:rPr lang="en-US"/>
              <a:t>: initial data for the model to learn from</a:t>
            </a:r>
            <a:endParaRPr lang="en-US" dirty="0"/>
          </a:p>
        </p:txBody>
      </p:sp>
      <p:sp>
        <p:nvSpPr>
          <p:cNvPr id="8" name="Rectangle 7">
            <a:extLst>
              <a:ext uri="{FF2B5EF4-FFF2-40B4-BE49-F238E27FC236}">
                <a16:creationId xmlns:a16="http://schemas.microsoft.com/office/drawing/2014/main" id="{1689C8AF-8DD6-FEB8-BACE-E183F23B731D}"/>
              </a:ext>
            </a:extLst>
          </p:cNvPr>
          <p:cNvSpPr/>
          <p:nvPr/>
        </p:nvSpPr>
        <p:spPr>
          <a:xfrm>
            <a:off x="4028540" y="966786"/>
            <a:ext cx="3007360" cy="2772093"/>
          </a:xfrm>
          <a:prstGeom prst="rect">
            <a:avLst/>
          </a:prstGeom>
          <a:solidFill>
            <a:schemeClr val="accent4">
              <a:lumMod val="20000"/>
              <a:lumOff val="80000"/>
              <a:alpha val="25098"/>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CA41507-3E8C-7776-210F-904A18550B6E}"/>
              </a:ext>
            </a:extLst>
          </p:cNvPr>
          <p:cNvSpPr/>
          <p:nvPr/>
        </p:nvSpPr>
        <p:spPr>
          <a:xfrm>
            <a:off x="4028540" y="3712459"/>
            <a:ext cx="3007360" cy="2772093"/>
          </a:xfrm>
          <a:prstGeom prst="rect">
            <a:avLst/>
          </a:prstGeom>
          <a:solidFill>
            <a:schemeClr val="accent4">
              <a:lumMod val="20000"/>
              <a:lumOff val="80000"/>
              <a:alpha val="25098"/>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Audio 31">
            <a:hlinkClick r:id="" action="ppaction://media"/>
            <a:extLst>
              <a:ext uri="{FF2B5EF4-FFF2-40B4-BE49-F238E27FC236}">
                <a16:creationId xmlns:a16="http://schemas.microsoft.com/office/drawing/2014/main" id="{9549E5C4-DA5A-D5BE-6068-93F99DB586D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3306613"/>
      </p:ext>
    </p:extLst>
  </p:cSld>
  <p:clrMapOvr>
    <a:masterClrMapping/>
  </p:clrMapOvr>
  <mc:AlternateContent xmlns:mc="http://schemas.openxmlformats.org/markup-compatibility/2006">
    <mc:Choice xmlns:p14="http://schemas.microsoft.com/office/powerpoint/2010/main" Requires="p14">
      <p:transition spd="slow" p14:dur="2000" advTm="60635"/>
    </mc:Choice>
    <mc:Fallback>
      <p:transition spd="slow" advTm="60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300DC25F-FC4D-0122-12B8-D67C65331F6B}"/>
              </a:ext>
            </a:extLst>
          </p:cNvPr>
          <p:cNvSpPr/>
          <p:nvPr/>
        </p:nvSpPr>
        <p:spPr>
          <a:xfrm>
            <a:off x="180086" y="172808"/>
            <a:ext cx="3721354" cy="15950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6CDDB6B-309C-95E0-3161-7D927259EEB8}"/>
              </a:ext>
            </a:extLst>
          </p:cNvPr>
          <p:cNvSpPr/>
          <p:nvPr/>
        </p:nvSpPr>
        <p:spPr>
          <a:xfrm>
            <a:off x="4770113" y="5803686"/>
            <a:ext cx="3503389" cy="86682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49B7A8C-5C95-21A0-0D14-4295BECC6C81}"/>
              </a:ext>
            </a:extLst>
          </p:cNvPr>
          <p:cNvSpPr/>
          <p:nvPr/>
        </p:nvSpPr>
        <p:spPr>
          <a:xfrm>
            <a:off x="4893945" y="172808"/>
            <a:ext cx="3503389" cy="2702749"/>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736DE5E-95E5-3A39-713B-12266696DAEC}"/>
              </a:ext>
            </a:extLst>
          </p:cNvPr>
          <p:cNvSpPr/>
          <p:nvPr/>
        </p:nvSpPr>
        <p:spPr>
          <a:xfrm>
            <a:off x="6645640" y="3061220"/>
            <a:ext cx="5366274" cy="249299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C69FB40-4DD0-40CA-B749-8230D2E2B614}"/>
              </a:ext>
            </a:extLst>
          </p:cNvPr>
          <p:cNvSpPr/>
          <p:nvPr/>
        </p:nvSpPr>
        <p:spPr>
          <a:xfrm>
            <a:off x="132080" y="3061220"/>
            <a:ext cx="6392096" cy="24963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092C698-C004-746A-E089-16C8CA69FF32}"/>
              </a:ext>
            </a:extLst>
          </p:cNvPr>
          <p:cNvSpPr txBox="1"/>
          <p:nvPr/>
        </p:nvSpPr>
        <p:spPr>
          <a:xfrm>
            <a:off x="464466" y="370160"/>
            <a:ext cx="3152594" cy="1200329"/>
          </a:xfrm>
          <a:prstGeom prst="rect">
            <a:avLst/>
          </a:prstGeom>
          <a:noFill/>
        </p:spPr>
        <p:txBody>
          <a:bodyPr wrap="none" rtlCol="0">
            <a:spAutoFit/>
          </a:bodyPr>
          <a:lstStyle/>
          <a:p>
            <a:r>
              <a:rPr lang="en-US" sz="7200" dirty="0"/>
              <a:t>Training</a:t>
            </a:r>
          </a:p>
        </p:txBody>
      </p:sp>
      <p:sp>
        <p:nvSpPr>
          <p:cNvPr id="3" name="TextBox 2">
            <a:extLst>
              <a:ext uri="{FF2B5EF4-FFF2-40B4-BE49-F238E27FC236}">
                <a16:creationId xmlns:a16="http://schemas.microsoft.com/office/drawing/2014/main" id="{D1F1063D-AB9E-9F15-983F-E84E06149E90}"/>
              </a:ext>
            </a:extLst>
          </p:cNvPr>
          <p:cNvSpPr txBox="1"/>
          <p:nvPr/>
        </p:nvSpPr>
        <p:spPr>
          <a:xfrm>
            <a:off x="5079102" y="306308"/>
            <a:ext cx="847668" cy="369332"/>
          </a:xfrm>
          <a:prstGeom prst="rect">
            <a:avLst/>
          </a:prstGeom>
          <a:noFill/>
        </p:spPr>
        <p:txBody>
          <a:bodyPr wrap="none" rtlCol="0">
            <a:spAutoFit/>
          </a:bodyPr>
          <a:lstStyle/>
          <a:p>
            <a:r>
              <a:rPr lang="en-US" b="1" dirty="0">
                <a:solidFill>
                  <a:schemeClr val="accent1"/>
                </a:solidFill>
              </a:rPr>
              <a:t>Intents</a:t>
            </a:r>
            <a:endParaRPr lang="en-US" b="1" dirty="0"/>
          </a:p>
        </p:txBody>
      </p:sp>
      <p:sp>
        <p:nvSpPr>
          <p:cNvPr id="9" name="TextBox 8">
            <a:extLst>
              <a:ext uri="{FF2B5EF4-FFF2-40B4-BE49-F238E27FC236}">
                <a16:creationId xmlns:a16="http://schemas.microsoft.com/office/drawing/2014/main" id="{3AEEAC89-3BBA-5D1F-8BE4-C80701A8F34F}"/>
              </a:ext>
            </a:extLst>
          </p:cNvPr>
          <p:cNvSpPr txBox="1"/>
          <p:nvPr/>
        </p:nvSpPr>
        <p:spPr>
          <a:xfrm>
            <a:off x="6036496" y="297011"/>
            <a:ext cx="2252253" cy="2492990"/>
          </a:xfrm>
          <a:prstGeom prst="rect">
            <a:avLst/>
          </a:prstGeom>
          <a:noFill/>
        </p:spPr>
        <p:txBody>
          <a:bodyPr wrap="square">
            <a:spAutoFit/>
          </a:bodyPr>
          <a:lstStyle/>
          <a:p>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451A5"/>
                </a:solidFill>
                <a:effectLst/>
                <a:latin typeface="Consolas" panose="020B0609020204030204" pitchFamily="49" charset="0"/>
              </a:rPr>
              <a:t>"tag"</a:t>
            </a:r>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"greeting"</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451A5"/>
                </a:solidFill>
                <a:effectLst/>
                <a:latin typeface="Consolas" panose="020B0609020204030204" pitchFamily="49" charset="0"/>
              </a:rPr>
              <a:t>"patterns"</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"Hi"</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"Hello"</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"Hey"</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451A5"/>
                </a:solidFill>
                <a:effectLst/>
                <a:latin typeface="Consolas" panose="020B0609020204030204" pitchFamily="49" charset="0"/>
              </a:rPr>
              <a:t>"responses"</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"Hello"</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"Hi"</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A31515"/>
                </a:solidFill>
                <a:effectLst/>
                <a:latin typeface="Consolas" panose="020B0609020204030204" pitchFamily="49" charset="0"/>
              </a:rPr>
              <a:t>"How are you?"</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p>
        </p:txBody>
      </p:sp>
      <p:sp>
        <p:nvSpPr>
          <p:cNvPr id="11" name="TextBox 10">
            <a:extLst>
              <a:ext uri="{FF2B5EF4-FFF2-40B4-BE49-F238E27FC236}">
                <a16:creationId xmlns:a16="http://schemas.microsoft.com/office/drawing/2014/main" id="{1C5658E6-B788-82E2-57A8-A37D7DA6EA86}"/>
              </a:ext>
            </a:extLst>
          </p:cNvPr>
          <p:cNvSpPr txBox="1"/>
          <p:nvPr/>
        </p:nvSpPr>
        <p:spPr>
          <a:xfrm>
            <a:off x="253544" y="3511084"/>
            <a:ext cx="6146800" cy="1569660"/>
          </a:xfrm>
          <a:prstGeom prst="rect">
            <a:avLst/>
          </a:prstGeom>
          <a:noFill/>
        </p:spPr>
        <p:txBody>
          <a:bodyPr wrap="square">
            <a:spAutoFit/>
          </a:bodyPr>
          <a:lstStyle/>
          <a:p>
            <a:r>
              <a:rPr lang="en-US" sz="1200" dirty="0"/>
              <a:t>[',', '50/50', '60/40', 'a', 'anyone', 'are', 'artistic', 'awesome', 'be', 'beginner', 'best', 'break', 'buy', 'bye', 'can', 'circle', 'cool', 'copper', 'curve', 'cut', 'cutting', 'decorative', 'diamond', 'do', 'doe', 'dot', 'fit', 'fitting', 'flux', 'fluxing', 'foil', 'for', 'get', 'glass', 'go', 'good', 'goodbye', 'grinder', 'have', 'hello', 'here', 'hey', 'hi', 'hole', 'how', '</a:t>
            </a:r>
            <a:r>
              <a:rPr lang="en-US" sz="1200" dirty="0" err="1"/>
              <a:t>i</a:t>
            </a:r>
            <a:r>
              <a:rPr lang="en-US" sz="1200" dirty="0"/>
              <a:t>', 'in', 'into', 'intricate', 'is', 'jewelry', 'kind', 'later', 'line', 'measurement', 'moon', 'my', "</a:t>
            </a:r>
            <a:r>
              <a:rPr lang="en-US" sz="1200" dirty="0" err="1"/>
              <a:t>n't</a:t>
            </a:r>
            <a:r>
              <a:rPr lang="en-US" sz="1200" dirty="0"/>
              <a:t>", 'name', 'need', 'not', 'of', 'off', 'on', 'paint', 'peal', 'piece', 'place', 'pretty', 'saw', 'score', 'see', 'should', 'size', 'solder', 'soldering', 'splinter', 'stained', 'start', 'sticking', 'supply', 'talent', 'taurus', 'thank', 'thanks', 'the', 'there', 'this', 'to', 'trying', 'use', 'wavy', 'we', 'what', '</a:t>
            </a:r>
            <a:r>
              <a:rPr lang="en-US" sz="1200" dirty="0" err="1"/>
              <a:t>whats</a:t>
            </a:r>
            <a:r>
              <a:rPr lang="en-US" sz="1200" dirty="0"/>
              <a:t>', 'when', 'where', 'who', 'why', 'window', 'with', 'you']</a:t>
            </a:r>
          </a:p>
        </p:txBody>
      </p:sp>
      <p:sp>
        <p:nvSpPr>
          <p:cNvPr id="13" name="TextBox 12">
            <a:extLst>
              <a:ext uri="{FF2B5EF4-FFF2-40B4-BE49-F238E27FC236}">
                <a16:creationId xmlns:a16="http://schemas.microsoft.com/office/drawing/2014/main" id="{8B0A73FD-F478-C27F-ACF7-FA0DDABE10BB}"/>
              </a:ext>
            </a:extLst>
          </p:cNvPr>
          <p:cNvSpPr txBox="1"/>
          <p:nvPr/>
        </p:nvSpPr>
        <p:spPr>
          <a:xfrm>
            <a:off x="6796144" y="3655183"/>
            <a:ext cx="5114876" cy="646331"/>
          </a:xfrm>
          <a:prstGeom prst="rect">
            <a:avLst/>
          </a:prstGeom>
          <a:noFill/>
        </p:spPr>
        <p:txBody>
          <a:bodyPr wrap="square">
            <a:spAutoFit/>
          </a:bodyPr>
          <a:lstStyle/>
          <a:p>
            <a:r>
              <a:rPr lang="en-US" sz="1200" dirty="0"/>
              <a:t>['breaks', 'circle', ‘paint', 'decorative', 'drilling', 'flux', ‘roofing', 'goodbye', 'greeting', 'grinder', 'measurements', 'moon', 'name', 'occupation', 'paint', 'saw', 'shopping', 'skill', 'solder', 'splinters’, ‘plumbing', 'supply', 'thanks']</a:t>
            </a:r>
          </a:p>
        </p:txBody>
      </p:sp>
      <p:cxnSp>
        <p:nvCxnSpPr>
          <p:cNvPr id="8" name="Straight Arrow Connector 7">
            <a:extLst>
              <a:ext uri="{FF2B5EF4-FFF2-40B4-BE49-F238E27FC236}">
                <a16:creationId xmlns:a16="http://schemas.microsoft.com/office/drawing/2014/main" id="{B12FA138-2F03-5509-A89F-71ADF37186A2}"/>
              </a:ext>
            </a:extLst>
          </p:cNvPr>
          <p:cNvCxnSpPr>
            <a:cxnSpLocks/>
          </p:cNvCxnSpPr>
          <p:nvPr/>
        </p:nvCxnSpPr>
        <p:spPr>
          <a:xfrm flipH="1">
            <a:off x="2987266" y="1158240"/>
            <a:ext cx="1603692" cy="175177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3DFAE415-393A-4968-FA43-3D75718A726F}"/>
              </a:ext>
            </a:extLst>
          </p:cNvPr>
          <p:cNvCxnSpPr>
            <a:cxnSpLocks/>
          </p:cNvCxnSpPr>
          <p:nvPr/>
        </p:nvCxnSpPr>
        <p:spPr>
          <a:xfrm>
            <a:off x="8719279" y="1158240"/>
            <a:ext cx="1308286" cy="171731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5DF3BF0A-A6E8-A036-F6B7-A22181D5DCD7}"/>
              </a:ext>
            </a:extLst>
          </p:cNvPr>
          <p:cNvCxnSpPr>
            <a:cxnSpLocks/>
          </p:cNvCxnSpPr>
          <p:nvPr/>
        </p:nvCxnSpPr>
        <p:spPr>
          <a:xfrm>
            <a:off x="2811145" y="5686499"/>
            <a:ext cx="1760855" cy="71756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5FAA0DC0-779D-03F0-F6D7-02DAE314849E}"/>
              </a:ext>
            </a:extLst>
          </p:cNvPr>
          <p:cNvCxnSpPr>
            <a:cxnSpLocks/>
          </p:cNvCxnSpPr>
          <p:nvPr/>
        </p:nvCxnSpPr>
        <p:spPr>
          <a:xfrm flipH="1">
            <a:off x="8522905" y="5699760"/>
            <a:ext cx="1504660" cy="71898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89772950-EA7D-2CC1-D5D9-F4F6F1C260F2}"/>
              </a:ext>
            </a:extLst>
          </p:cNvPr>
          <p:cNvSpPr txBox="1"/>
          <p:nvPr/>
        </p:nvSpPr>
        <p:spPr>
          <a:xfrm>
            <a:off x="2563432" y="3095675"/>
            <a:ext cx="802784" cy="369332"/>
          </a:xfrm>
          <a:prstGeom prst="rect">
            <a:avLst/>
          </a:prstGeom>
          <a:noFill/>
        </p:spPr>
        <p:txBody>
          <a:bodyPr wrap="none" rtlCol="0">
            <a:spAutoFit/>
          </a:bodyPr>
          <a:lstStyle/>
          <a:p>
            <a:r>
              <a:rPr lang="en-US" b="1" dirty="0">
                <a:solidFill>
                  <a:schemeClr val="accent1"/>
                </a:solidFill>
              </a:rPr>
              <a:t>Words</a:t>
            </a:r>
            <a:endParaRPr lang="en-US" b="1" dirty="0"/>
          </a:p>
        </p:txBody>
      </p:sp>
      <p:sp>
        <p:nvSpPr>
          <p:cNvPr id="27" name="TextBox 26">
            <a:extLst>
              <a:ext uri="{FF2B5EF4-FFF2-40B4-BE49-F238E27FC236}">
                <a16:creationId xmlns:a16="http://schemas.microsoft.com/office/drawing/2014/main" id="{42AF106B-B512-8340-31B5-307C32EA4FE3}"/>
              </a:ext>
            </a:extLst>
          </p:cNvPr>
          <p:cNvSpPr txBox="1"/>
          <p:nvPr/>
        </p:nvSpPr>
        <p:spPr>
          <a:xfrm>
            <a:off x="8719279" y="3179372"/>
            <a:ext cx="865943" cy="369332"/>
          </a:xfrm>
          <a:prstGeom prst="rect">
            <a:avLst/>
          </a:prstGeom>
          <a:noFill/>
        </p:spPr>
        <p:txBody>
          <a:bodyPr wrap="none" rtlCol="0">
            <a:spAutoFit/>
          </a:bodyPr>
          <a:lstStyle/>
          <a:p>
            <a:r>
              <a:rPr lang="en-US" b="1" dirty="0">
                <a:solidFill>
                  <a:schemeClr val="accent1"/>
                </a:solidFill>
              </a:rPr>
              <a:t>Classes</a:t>
            </a:r>
            <a:endParaRPr lang="en-US" b="1" dirty="0"/>
          </a:p>
        </p:txBody>
      </p:sp>
      <p:sp>
        <p:nvSpPr>
          <p:cNvPr id="28" name="TextBox 27">
            <a:extLst>
              <a:ext uri="{FF2B5EF4-FFF2-40B4-BE49-F238E27FC236}">
                <a16:creationId xmlns:a16="http://schemas.microsoft.com/office/drawing/2014/main" id="{D4C16AE0-3B93-08AF-8F04-C64D3FEDFBBE}"/>
              </a:ext>
            </a:extLst>
          </p:cNvPr>
          <p:cNvSpPr txBox="1"/>
          <p:nvPr/>
        </p:nvSpPr>
        <p:spPr>
          <a:xfrm>
            <a:off x="6096000" y="6059658"/>
            <a:ext cx="805029" cy="369332"/>
          </a:xfrm>
          <a:prstGeom prst="rect">
            <a:avLst/>
          </a:prstGeom>
          <a:noFill/>
        </p:spPr>
        <p:txBody>
          <a:bodyPr wrap="none" rtlCol="0">
            <a:spAutoFit/>
          </a:bodyPr>
          <a:lstStyle/>
          <a:p>
            <a:r>
              <a:rPr lang="en-US" b="1" dirty="0">
                <a:solidFill>
                  <a:schemeClr val="accent1"/>
                </a:solidFill>
              </a:rPr>
              <a:t>Model</a:t>
            </a:r>
            <a:endParaRPr lang="en-US" b="1" dirty="0"/>
          </a:p>
        </p:txBody>
      </p:sp>
      <p:pic>
        <p:nvPicPr>
          <p:cNvPr id="54" name="Audio 53">
            <a:hlinkClick r:id="" action="ppaction://media"/>
            <a:extLst>
              <a:ext uri="{FF2B5EF4-FFF2-40B4-BE49-F238E27FC236}">
                <a16:creationId xmlns:a16="http://schemas.microsoft.com/office/drawing/2014/main" id="{CAEAEFB3-3AFB-7C6D-6C87-CBCB85A71B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3865835"/>
      </p:ext>
    </p:extLst>
  </p:cSld>
  <p:clrMapOvr>
    <a:masterClrMapping/>
  </p:clrMapOvr>
  <mc:AlternateContent xmlns:mc="http://schemas.openxmlformats.org/markup-compatibility/2006">
    <mc:Choice xmlns:p14="http://schemas.microsoft.com/office/powerpoint/2010/main" Requires="p14">
      <p:transition spd="slow" p14:dur="2000" advTm="41101"/>
    </mc:Choice>
    <mc:Fallback>
      <p:transition spd="slow" advTm="41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EBA5028-0495-5667-F43C-E0DE5AE4DBBC}"/>
              </a:ext>
            </a:extLst>
          </p:cNvPr>
          <p:cNvSpPr/>
          <p:nvPr/>
        </p:nvSpPr>
        <p:spPr>
          <a:xfrm>
            <a:off x="7386320" y="1188719"/>
            <a:ext cx="3992880" cy="161544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5CBB087-C1B1-0F5F-D627-771519DB1BAE}"/>
              </a:ext>
            </a:extLst>
          </p:cNvPr>
          <p:cNvSpPr txBox="1"/>
          <p:nvPr/>
        </p:nvSpPr>
        <p:spPr>
          <a:xfrm>
            <a:off x="7782290" y="1396275"/>
            <a:ext cx="3200941" cy="1200329"/>
          </a:xfrm>
          <a:prstGeom prst="rect">
            <a:avLst/>
          </a:prstGeom>
          <a:noFill/>
        </p:spPr>
        <p:txBody>
          <a:bodyPr wrap="none" rtlCol="0">
            <a:spAutoFit/>
          </a:bodyPr>
          <a:lstStyle/>
          <a:p>
            <a:r>
              <a:rPr lang="en-US" sz="7200" dirty="0"/>
              <a:t>Analysis</a:t>
            </a:r>
          </a:p>
        </p:txBody>
      </p:sp>
      <p:pic>
        <p:nvPicPr>
          <p:cNvPr id="6" name="Picture 5">
            <a:extLst>
              <a:ext uri="{FF2B5EF4-FFF2-40B4-BE49-F238E27FC236}">
                <a16:creationId xmlns:a16="http://schemas.microsoft.com/office/drawing/2014/main" id="{A7E1B67F-35CC-3500-627E-31A7427AC8EA}"/>
              </a:ext>
            </a:extLst>
          </p:cNvPr>
          <p:cNvPicPr>
            <a:picLocks noChangeAspect="1"/>
          </p:cNvPicPr>
          <p:nvPr/>
        </p:nvPicPr>
        <p:blipFill>
          <a:blip r:embed="rId5"/>
          <a:stretch>
            <a:fillRect/>
          </a:stretch>
        </p:blipFill>
        <p:spPr>
          <a:xfrm>
            <a:off x="378200" y="515922"/>
            <a:ext cx="5838041" cy="3498209"/>
          </a:xfrm>
          <a:prstGeom prst="rect">
            <a:avLst/>
          </a:prstGeom>
        </p:spPr>
      </p:pic>
      <p:pic>
        <p:nvPicPr>
          <p:cNvPr id="8" name="Picture 7">
            <a:extLst>
              <a:ext uri="{FF2B5EF4-FFF2-40B4-BE49-F238E27FC236}">
                <a16:creationId xmlns:a16="http://schemas.microsoft.com/office/drawing/2014/main" id="{90567B6D-D430-5DE5-C584-63BB96A5B740}"/>
              </a:ext>
            </a:extLst>
          </p:cNvPr>
          <p:cNvPicPr>
            <a:picLocks noChangeAspect="1"/>
          </p:cNvPicPr>
          <p:nvPr/>
        </p:nvPicPr>
        <p:blipFill>
          <a:blip r:embed="rId6"/>
          <a:stretch>
            <a:fillRect/>
          </a:stretch>
        </p:blipFill>
        <p:spPr>
          <a:xfrm>
            <a:off x="4932839" y="4053841"/>
            <a:ext cx="7011767" cy="2189030"/>
          </a:xfrm>
          <a:prstGeom prst="rect">
            <a:avLst/>
          </a:prstGeom>
        </p:spPr>
      </p:pic>
      <p:pic>
        <p:nvPicPr>
          <p:cNvPr id="27" name="Audio 26">
            <a:hlinkClick r:id="" action="ppaction://media"/>
            <a:extLst>
              <a:ext uri="{FF2B5EF4-FFF2-40B4-BE49-F238E27FC236}">
                <a16:creationId xmlns:a16="http://schemas.microsoft.com/office/drawing/2014/main" id="{C28D69D9-7194-AD9B-17A0-5117F35B454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04537661"/>
      </p:ext>
    </p:extLst>
  </p:cSld>
  <p:clrMapOvr>
    <a:masterClrMapping/>
  </p:clrMapOvr>
  <mc:AlternateContent xmlns:mc="http://schemas.openxmlformats.org/markup-compatibility/2006">
    <mc:Choice xmlns:p14="http://schemas.microsoft.com/office/powerpoint/2010/main" Requires="p14">
      <p:transition spd="slow" p14:dur="2000" advTm="60253"/>
    </mc:Choice>
    <mc:Fallback>
      <p:transition spd="slow" advTm="60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663FFDF-EBB9-BCB1-5343-2B836A080DD5}"/>
              </a:ext>
            </a:extLst>
          </p:cNvPr>
          <p:cNvSpPr txBox="1"/>
          <p:nvPr/>
        </p:nvSpPr>
        <p:spPr>
          <a:xfrm>
            <a:off x="5994643" y="990767"/>
            <a:ext cx="2845981" cy="369332"/>
          </a:xfrm>
          <a:prstGeom prst="rect">
            <a:avLst/>
          </a:prstGeom>
          <a:solidFill>
            <a:schemeClr val="accent4">
              <a:lumMod val="40000"/>
              <a:lumOff val="60000"/>
            </a:schemeClr>
          </a:solidFill>
          <a:ln>
            <a:solidFill>
              <a:schemeClr val="tx1"/>
            </a:solidFill>
          </a:ln>
        </p:spPr>
        <p:txBody>
          <a:bodyPr wrap="square" rtlCol="0">
            <a:spAutoFit/>
          </a:bodyPr>
          <a:lstStyle/>
          <a:p>
            <a:pPr algn="ctr"/>
            <a:r>
              <a:rPr lang="en-US" sz="1800" dirty="0">
                <a:effectLst/>
                <a:latin typeface="Calibri" panose="020F0502020204030204" pitchFamily="34" charset="0"/>
                <a:ea typeface="Calibri" panose="020F0502020204030204" pitchFamily="34" charset="0"/>
                <a:cs typeface="Times New Roman" panose="02020603050405020304" pitchFamily="18" charset="0"/>
              </a:rPr>
              <a:t>[('greeting', '0.99946314')]</a:t>
            </a:r>
            <a:endParaRPr lang="en-US" dirty="0"/>
          </a:p>
        </p:txBody>
      </p:sp>
      <p:cxnSp>
        <p:nvCxnSpPr>
          <p:cNvPr id="11" name="Straight Arrow Connector 10">
            <a:extLst>
              <a:ext uri="{FF2B5EF4-FFF2-40B4-BE49-F238E27FC236}">
                <a16:creationId xmlns:a16="http://schemas.microsoft.com/office/drawing/2014/main" id="{119A8662-2BB8-29B6-D6D7-31C09E559EDE}"/>
              </a:ext>
            </a:extLst>
          </p:cNvPr>
          <p:cNvCxnSpPr>
            <a:cxnSpLocks/>
          </p:cNvCxnSpPr>
          <p:nvPr/>
        </p:nvCxnSpPr>
        <p:spPr>
          <a:xfrm>
            <a:off x="7579180" y="1550504"/>
            <a:ext cx="1362801" cy="1417983"/>
          </a:xfrm>
          <a:prstGeom prst="straightConnector1">
            <a:avLst/>
          </a:prstGeom>
          <a:ln w="38100">
            <a:tailEnd type="triangle"/>
          </a:ln>
        </p:spPr>
        <p:style>
          <a:lnRef idx="3">
            <a:schemeClr val="accent2"/>
          </a:lnRef>
          <a:fillRef idx="0">
            <a:schemeClr val="accent2"/>
          </a:fillRef>
          <a:effectRef idx="2">
            <a:schemeClr val="accent2"/>
          </a:effectRef>
          <a:fontRef idx="minor">
            <a:schemeClr val="tx1"/>
          </a:fontRef>
        </p:style>
      </p:cxnSp>
      <p:grpSp>
        <p:nvGrpSpPr>
          <p:cNvPr id="33" name="Group 32">
            <a:extLst>
              <a:ext uri="{FF2B5EF4-FFF2-40B4-BE49-F238E27FC236}">
                <a16:creationId xmlns:a16="http://schemas.microsoft.com/office/drawing/2014/main" id="{C8711743-AF1C-922E-0C5F-C5F97F0FE884}"/>
              </a:ext>
            </a:extLst>
          </p:cNvPr>
          <p:cNvGrpSpPr/>
          <p:nvPr/>
        </p:nvGrpSpPr>
        <p:grpSpPr>
          <a:xfrm>
            <a:off x="366921" y="256067"/>
            <a:ext cx="2984457" cy="1122652"/>
            <a:chOff x="366921" y="256067"/>
            <a:chExt cx="2984457" cy="1122652"/>
          </a:xfrm>
        </p:grpSpPr>
        <p:sp>
          <p:nvSpPr>
            <p:cNvPr id="4" name="Rectangle 3">
              <a:extLst>
                <a:ext uri="{FF2B5EF4-FFF2-40B4-BE49-F238E27FC236}">
                  <a16:creationId xmlns:a16="http://schemas.microsoft.com/office/drawing/2014/main" id="{AF1FBC0B-9530-B772-47B5-CE3192D8D3C9}"/>
                </a:ext>
              </a:extLst>
            </p:cNvPr>
            <p:cNvSpPr/>
            <p:nvPr/>
          </p:nvSpPr>
          <p:spPr>
            <a:xfrm>
              <a:off x="366921" y="256067"/>
              <a:ext cx="2984457" cy="1122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B219E27-7B6F-D984-ECB9-C9AF7B6686A7}"/>
                </a:ext>
              </a:extLst>
            </p:cNvPr>
            <p:cNvSpPr txBox="1"/>
            <p:nvPr/>
          </p:nvSpPr>
          <p:spPr>
            <a:xfrm>
              <a:off x="627134" y="309562"/>
              <a:ext cx="2464031" cy="1015663"/>
            </a:xfrm>
            <a:prstGeom prst="rect">
              <a:avLst/>
            </a:prstGeom>
            <a:noFill/>
          </p:spPr>
          <p:txBody>
            <a:bodyPr wrap="square" rtlCol="0">
              <a:spAutoFit/>
            </a:bodyPr>
            <a:lstStyle/>
            <a:p>
              <a:r>
                <a:rPr lang="en-US" sz="6000" dirty="0"/>
                <a:t>Testing</a:t>
              </a:r>
            </a:p>
          </p:txBody>
        </p:sp>
      </p:grpSp>
      <p:sp>
        <p:nvSpPr>
          <p:cNvPr id="21" name="TextBox 20">
            <a:extLst>
              <a:ext uri="{FF2B5EF4-FFF2-40B4-BE49-F238E27FC236}">
                <a16:creationId xmlns:a16="http://schemas.microsoft.com/office/drawing/2014/main" id="{0DAB7291-E4F2-EA21-1C01-F28742393264}"/>
              </a:ext>
            </a:extLst>
          </p:cNvPr>
          <p:cNvSpPr txBox="1"/>
          <p:nvPr/>
        </p:nvSpPr>
        <p:spPr>
          <a:xfrm>
            <a:off x="8688064" y="1985391"/>
            <a:ext cx="3233531" cy="4247317"/>
          </a:xfrm>
          <a:prstGeom prst="rect">
            <a:avLst/>
          </a:prstGeom>
          <a:noFill/>
          <a:ln>
            <a:solidFill>
              <a:schemeClr val="tx1"/>
            </a:solidFill>
          </a:ln>
        </p:spPr>
        <p:txBody>
          <a:bodyPr wrap="square">
            <a:spAutoFit/>
          </a:bodyPr>
          <a:lstStyle/>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"intents"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"tag"</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"greeting"</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"patterns"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"Hello"</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"Hey"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"responses"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"Hello"</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"How are you?"</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cxnSp>
        <p:nvCxnSpPr>
          <p:cNvPr id="25" name="Straight Arrow Connector 24">
            <a:extLst>
              <a:ext uri="{FF2B5EF4-FFF2-40B4-BE49-F238E27FC236}">
                <a16:creationId xmlns:a16="http://schemas.microsoft.com/office/drawing/2014/main" id="{B7E296BB-0E97-B25D-AD76-7DC846454918}"/>
              </a:ext>
            </a:extLst>
          </p:cNvPr>
          <p:cNvCxnSpPr>
            <a:cxnSpLocks/>
          </p:cNvCxnSpPr>
          <p:nvPr/>
        </p:nvCxnSpPr>
        <p:spPr>
          <a:xfrm flipH="1">
            <a:off x="6164662" y="1373608"/>
            <a:ext cx="1119710" cy="2366001"/>
          </a:xfrm>
          <a:prstGeom prst="straightConnector1">
            <a:avLst/>
          </a:prstGeom>
          <a:ln w="38100">
            <a:tailEnd type="triangle"/>
          </a:ln>
        </p:spPr>
        <p:style>
          <a:lnRef idx="3">
            <a:schemeClr val="accent2"/>
          </a:lnRef>
          <a:fillRef idx="0">
            <a:schemeClr val="accent2"/>
          </a:fillRef>
          <a:effectRef idx="2">
            <a:schemeClr val="accent2"/>
          </a:effectRef>
          <a:fontRef idx="minor">
            <a:schemeClr val="tx1"/>
          </a:fontRef>
        </p:style>
      </p:cxnSp>
      <p:pic>
        <p:nvPicPr>
          <p:cNvPr id="16" name="Picture 15">
            <a:extLst>
              <a:ext uri="{FF2B5EF4-FFF2-40B4-BE49-F238E27FC236}">
                <a16:creationId xmlns:a16="http://schemas.microsoft.com/office/drawing/2014/main" id="{5E3A90BC-FED0-D6EF-17A2-2685C038B296}"/>
              </a:ext>
            </a:extLst>
          </p:cNvPr>
          <p:cNvPicPr>
            <a:picLocks noChangeAspect="1"/>
          </p:cNvPicPr>
          <p:nvPr/>
        </p:nvPicPr>
        <p:blipFill>
          <a:blip r:embed="rId5"/>
          <a:stretch>
            <a:fillRect/>
          </a:stretch>
        </p:blipFill>
        <p:spPr>
          <a:xfrm>
            <a:off x="366921" y="1985391"/>
            <a:ext cx="5660419" cy="3877374"/>
          </a:xfrm>
          <a:prstGeom prst="rect">
            <a:avLst/>
          </a:prstGeom>
        </p:spPr>
      </p:pic>
      <p:pic>
        <p:nvPicPr>
          <p:cNvPr id="9" name="Audio 8">
            <a:hlinkClick r:id="" action="ppaction://media"/>
            <a:extLst>
              <a:ext uri="{FF2B5EF4-FFF2-40B4-BE49-F238E27FC236}">
                <a16:creationId xmlns:a16="http://schemas.microsoft.com/office/drawing/2014/main" id="{4EF0DA78-F216-9511-F411-54152ACEAA2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8469855"/>
      </p:ext>
    </p:extLst>
  </p:cSld>
  <p:clrMapOvr>
    <a:masterClrMapping/>
  </p:clrMapOvr>
  <mc:AlternateContent xmlns:mc="http://schemas.openxmlformats.org/markup-compatibility/2006">
    <mc:Choice xmlns:p14="http://schemas.microsoft.com/office/powerpoint/2010/main" Requires="p14">
      <p:transition spd="slow" p14:dur="2000" advTm="61863"/>
    </mc:Choice>
    <mc:Fallback>
      <p:transition spd="slow" advTm="61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B209293-CBC3-BA2F-750B-C55232A857F2}"/>
              </a:ext>
            </a:extLst>
          </p:cNvPr>
          <p:cNvGrpSpPr/>
          <p:nvPr/>
        </p:nvGrpSpPr>
        <p:grpSpPr>
          <a:xfrm>
            <a:off x="4880036" y="547279"/>
            <a:ext cx="2845981" cy="369332"/>
            <a:chOff x="423959" y="4011116"/>
            <a:chExt cx="2845981" cy="369332"/>
          </a:xfrm>
        </p:grpSpPr>
        <p:sp>
          <p:nvSpPr>
            <p:cNvPr id="10" name="TextBox 9">
              <a:extLst>
                <a:ext uri="{FF2B5EF4-FFF2-40B4-BE49-F238E27FC236}">
                  <a16:creationId xmlns:a16="http://schemas.microsoft.com/office/drawing/2014/main" id="{8C4F8CD4-C7A8-BD26-A29E-23586A06E324}"/>
                </a:ext>
              </a:extLst>
            </p:cNvPr>
            <p:cNvSpPr txBox="1"/>
            <p:nvPr/>
          </p:nvSpPr>
          <p:spPr>
            <a:xfrm>
              <a:off x="423959" y="4011116"/>
              <a:ext cx="2845981" cy="369332"/>
            </a:xfrm>
            <a:prstGeom prst="rect">
              <a:avLst/>
            </a:prstGeom>
            <a:solidFill>
              <a:schemeClr val="accent4">
                <a:lumMod val="40000"/>
                <a:lumOff val="60000"/>
              </a:schemeClr>
            </a:solidFill>
            <a:ln>
              <a:solidFill>
                <a:schemeClr val="tx1"/>
              </a:solidFill>
            </a:ln>
          </p:spPr>
          <p:txBody>
            <a:bodyPr wrap="square" rtlCol="0">
              <a:spAutoFit/>
            </a:bodyPr>
            <a:lstStyle/>
            <a:p>
              <a:endParaRPr lang="en-US" dirty="0"/>
            </a:p>
          </p:txBody>
        </p:sp>
        <p:sp>
          <p:nvSpPr>
            <p:cNvPr id="7" name="TextBox 6">
              <a:extLst>
                <a:ext uri="{FF2B5EF4-FFF2-40B4-BE49-F238E27FC236}">
                  <a16:creationId xmlns:a16="http://schemas.microsoft.com/office/drawing/2014/main" id="{69DEF2E4-DCF7-1F65-1237-53DD28B2E1A4}"/>
                </a:ext>
              </a:extLst>
            </p:cNvPr>
            <p:cNvSpPr txBox="1"/>
            <p:nvPr/>
          </p:nvSpPr>
          <p:spPr>
            <a:xfrm>
              <a:off x="535069" y="4011116"/>
              <a:ext cx="2623761"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[('supply', '0.92462075')]</a:t>
              </a:r>
              <a:endParaRPr lang="en-US" dirty="0"/>
            </a:p>
          </p:txBody>
        </p:sp>
      </p:grpSp>
      <p:grpSp>
        <p:nvGrpSpPr>
          <p:cNvPr id="21" name="Group 20">
            <a:extLst>
              <a:ext uri="{FF2B5EF4-FFF2-40B4-BE49-F238E27FC236}">
                <a16:creationId xmlns:a16="http://schemas.microsoft.com/office/drawing/2014/main" id="{FD3CD4A4-1E4E-C33D-980D-324EFDB71551}"/>
              </a:ext>
            </a:extLst>
          </p:cNvPr>
          <p:cNvGrpSpPr/>
          <p:nvPr/>
        </p:nvGrpSpPr>
        <p:grpSpPr>
          <a:xfrm>
            <a:off x="366921" y="256067"/>
            <a:ext cx="2984457" cy="1122652"/>
            <a:chOff x="366921" y="256067"/>
            <a:chExt cx="2984457" cy="1122652"/>
          </a:xfrm>
        </p:grpSpPr>
        <p:sp>
          <p:nvSpPr>
            <p:cNvPr id="22" name="Rectangle 21">
              <a:extLst>
                <a:ext uri="{FF2B5EF4-FFF2-40B4-BE49-F238E27FC236}">
                  <a16:creationId xmlns:a16="http://schemas.microsoft.com/office/drawing/2014/main" id="{B67A75F5-43F9-5687-858E-03F4B348D98F}"/>
                </a:ext>
              </a:extLst>
            </p:cNvPr>
            <p:cNvSpPr/>
            <p:nvPr/>
          </p:nvSpPr>
          <p:spPr>
            <a:xfrm>
              <a:off x="366921" y="256067"/>
              <a:ext cx="2984457" cy="1122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B2B2FCC4-8859-CC63-9F36-9BE0EEAF84C6}"/>
                </a:ext>
              </a:extLst>
            </p:cNvPr>
            <p:cNvSpPr txBox="1"/>
            <p:nvPr/>
          </p:nvSpPr>
          <p:spPr>
            <a:xfrm>
              <a:off x="627134" y="309562"/>
              <a:ext cx="2464031" cy="1015663"/>
            </a:xfrm>
            <a:prstGeom prst="rect">
              <a:avLst/>
            </a:prstGeom>
            <a:noFill/>
          </p:spPr>
          <p:txBody>
            <a:bodyPr wrap="square" rtlCol="0">
              <a:spAutoFit/>
            </a:bodyPr>
            <a:lstStyle/>
            <a:p>
              <a:r>
                <a:rPr lang="en-US" sz="6000" dirty="0"/>
                <a:t>Testing</a:t>
              </a:r>
            </a:p>
          </p:txBody>
        </p:sp>
      </p:grpSp>
      <p:sp>
        <p:nvSpPr>
          <p:cNvPr id="25" name="TextBox 24">
            <a:extLst>
              <a:ext uri="{FF2B5EF4-FFF2-40B4-BE49-F238E27FC236}">
                <a16:creationId xmlns:a16="http://schemas.microsoft.com/office/drawing/2014/main" id="{7453EB96-F6AE-45CB-C08D-D298E1104CA1}"/>
              </a:ext>
            </a:extLst>
          </p:cNvPr>
          <p:cNvSpPr txBox="1"/>
          <p:nvPr/>
        </p:nvSpPr>
        <p:spPr>
          <a:xfrm>
            <a:off x="6096000" y="1378719"/>
            <a:ext cx="6096000" cy="5355312"/>
          </a:xfrm>
          <a:prstGeom prst="rect">
            <a:avLst/>
          </a:prstGeom>
          <a:noFill/>
          <a:ln>
            <a:solidFill>
              <a:schemeClr val="tx1"/>
            </a:solidFill>
          </a:ln>
        </p:spPr>
        <p:txBody>
          <a:bodyPr wrap="square">
            <a:spAutoFit/>
          </a:bodyPr>
          <a:lstStyle/>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"tag"</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"supply"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"patterns"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"What supplies do I need?"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"What do I need </a:t>
            </a:r>
            <a:r>
              <a:rPr lang="en-US" dirty="0">
                <a:solidFill>
                  <a:srgbClr val="A31515"/>
                </a:solidFill>
                <a:latin typeface="Consolas" panose="020B0609020204030204" pitchFamily="49" charset="0"/>
              </a:rPr>
              <a:t>for </a:t>
            </a:r>
            <a:r>
              <a:rPr lang="en-US" dirty="0" err="1">
                <a:solidFill>
                  <a:srgbClr val="A31515"/>
                </a:solidFill>
                <a:latin typeface="Consolas" panose="020B0609020204030204" pitchFamily="49" charset="0"/>
              </a:rPr>
              <a:t>fraiming</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"supplies"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"What does a beginner need?"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"What should I 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"supplies"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"How do I start?"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"responses"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Lumber, nails, screws, framing hammer, framing square, measuring </a:t>
            </a:r>
            <a:r>
              <a:rPr lang="en-US" b="0" dirty="0" err="1">
                <a:solidFill>
                  <a:srgbClr val="A31515"/>
                </a:solidFill>
                <a:effectLst/>
                <a:latin typeface="Consolas" panose="020B0609020204030204" pitchFamily="49" charset="0"/>
              </a:rPr>
              <a:t>tape.","level</a:t>
            </a:r>
            <a:r>
              <a:rPr lang="en-US" b="0" dirty="0">
                <a:solidFill>
                  <a:srgbClr val="A31515"/>
                </a:solidFill>
                <a:effectLst/>
                <a:latin typeface="Consolas" panose="020B0609020204030204" pitchFamily="49" charset="0"/>
              </a:rPr>
              <a:t>, saw, drill, safety equipment, fasteners. It's all you </a:t>
            </a:r>
            <a:r>
              <a:rPr lang="en-US" b="0" dirty="0" err="1">
                <a:solidFill>
                  <a:srgbClr val="A31515"/>
                </a:solidFill>
                <a:effectLst/>
                <a:latin typeface="Consolas" panose="020B0609020204030204" pitchFamily="49" charset="0"/>
              </a:rPr>
              <a:t>need.","To</a:t>
            </a:r>
            <a:r>
              <a:rPr lang="en-US" b="0" dirty="0">
                <a:solidFill>
                  <a:srgbClr val="A31515"/>
                </a:solidFill>
                <a:effectLst/>
                <a:latin typeface="Consolas" panose="020B0609020204030204" pitchFamily="49" charset="0"/>
              </a:rPr>
              <a:t> start, you just need a </a:t>
            </a:r>
            <a:r>
              <a:rPr lang="en-US" b="0" dirty="0" err="1">
                <a:solidFill>
                  <a:srgbClr val="A31515"/>
                </a:solidFill>
                <a:effectLst/>
                <a:latin typeface="Consolas" panose="020B0609020204030204" pitchFamily="49" charset="0"/>
              </a:rPr>
              <a:t>safty</a:t>
            </a:r>
            <a:r>
              <a:rPr lang="en-US" b="0" dirty="0">
                <a:solidFill>
                  <a:srgbClr val="A31515"/>
                </a:solidFill>
                <a:effectLst/>
                <a:latin typeface="Consolas" panose="020B0609020204030204" pitchFamily="49" charset="0"/>
              </a:rPr>
              <a:t> glass, measuring tape, level, saw, </a:t>
            </a:r>
            <a:r>
              <a:rPr lang="en-US" b="0" dirty="0" err="1">
                <a:solidFill>
                  <a:srgbClr val="A31515"/>
                </a:solidFill>
                <a:effectLst/>
                <a:latin typeface="Consolas" panose="020B0609020204030204" pitchFamily="49" charset="0"/>
              </a:rPr>
              <a:t>drillfid</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pic>
        <p:nvPicPr>
          <p:cNvPr id="5" name="Picture 4">
            <a:extLst>
              <a:ext uri="{FF2B5EF4-FFF2-40B4-BE49-F238E27FC236}">
                <a16:creationId xmlns:a16="http://schemas.microsoft.com/office/drawing/2014/main" id="{173E3A8A-38EA-9411-3491-41E35998D2C0}"/>
              </a:ext>
            </a:extLst>
          </p:cNvPr>
          <p:cNvPicPr>
            <a:picLocks noChangeAspect="1"/>
          </p:cNvPicPr>
          <p:nvPr/>
        </p:nvPicPr>
        <p:blipFill>
          <a:blip r:embed="rId5"/>
          <a:stretch>
            <a:fillRect/>
          </a:stretch>
        </p:blipFill>
        <p:spPr>
          <a:xfrm>
            <a:off x="69227" y="1264862"/>
            <a:ext cx="5831694" cy="4980121"/>
          </a:xfrm>
          <a:prstGeom prst="rect">
            <a:avLst/>
          </a:prstGeom>
        </p:spPr>
      </p:pic>
      <p:pic>
        <p:nvPicPr>
          <p:cNvPr id="11" name="Audio 10">
            <a:hlinkClick r:id="" action="ppaction://media"/>
            <a:extLst>
              <a:ext uri="{FF2B5EF4-FFF2-40B4-BE49-F238E27FC236}">
                <a16:creationId xmlns:a16="http://schemas.microsoft.com/office/drawing/2014/main" id="{1EDB7E48-613D-3EAE-D30B-1D05EB3F88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0986485"/>
      </p:ext>
    </p:extLst>
  </p:cSld>
  <p:clrMapOvr>
    <a:masterClrMapping/>
  </p:clrMapOvr>
  <mc:AlternateContent xmlns:mc="http://schemas.openxmlformats.org/markup-compatibility/2006">
    <mc:Choice xmlns:p14="http://schemas.microsoft.com/office/powerpoint/2010/main" Requires="p14">
      <p:transition spd="slow" p14:dur="2000" advTm="28928"/>
    </mc:Choice>
    <mc:Fallback>
      <p:transition spd="slow" advTm="28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E69C026-B949-1059-8482-6F21D26E7A1D}"/>
              </a:ext>
            </a:extLst>
          </p:cNvPr>
          <p:cNvGrpSpPr/>
          <p:nvPr/>
        </p:nvGrpSpPr>
        <p:grpSpPr>
          <a:xfrm>
            <a:off x="4323742" y="364317"/>
            <a:ext cx="3036038" cy="369332"/>
            <a:chOff x="4493460" y="372327"/>
            <a:chExt cx="2885440" cy="369332"/>
          </a:xfrm>
        </p:grpSpPr>
        <p:sp>
          <p:nvSpPr>
            <p:cNvPr id="8" name="TextBox 7">
              <a:extLst>
                <a:ext uri="{FF2B5EF4-FFF2-40B4-BE49-F238E27FC236}">
                  <a16:creationId xmlns:a16="http://schemas.microsoft.com/office/drawing/2014/main" id="{10B69E82-C2E3-BD43-8B6C-E1CA8D6E8A0D}"/>
                </a:ext>
              </a:extLst>
            </p:cNvPr>
            <p:cNvSpPr txBox="1"/>
            <p:nvPr/>
          </p:nvSpPr>
          <p:spPr>
            <a:xfrm>
              <a:off x="4513190" y="372327"/>
              <a:ext cx="2845981" cy="369332"/>
            </a:xfrm>
            <a:prstGeom prst="rect">
              <a:avLst/>
            </a:prstGeom>
            <a:solidFill>
              <a:schemeClr val="accent4">
                <a:lumMod val="40000"/>
                <a:lumOff val="60000"/>
              </a:schemeClr>
            </a:solidFill>
            <a:ln>
              <a:solidFill>
                <a:schemeClr val="tx1"/>
              </a:solidFill>
            </a:ln>
          </p:spPr>
          <p:txBody>
            <a:bodyPr wrap="square" rtlCol="0">
              <a:spAutoFit/>
            </a:bodyPr>
            <a:lstStyle/>
            <a:p>
              <a:endParaRPr lang="en-US" dirty="0"/>
            </a:p>
          </p:txBody>
        </p:sp>
        <p:sp>
          <p:nvSpPr>
            <p:cNvPr id="5" name="TextBox 4">
              <a:extLst>
                <a:ext uri="{FF2B5EF4-FFF2-40B4-BE49-F238E27FC236}">
                  <a16:creationId xmlns:a16="http://schemas.microsoft.com/office/drawing/2014/main" id="{D12D0B4F-FAC2-B2ED-DB4F-432CA3991E6C}"/>
                </a:ext>
              </a:extLst>
            </p:cNvPr>
            <p:cNvSpPr txBox="1"/>
            <p:nvPr/>
          </p:nvSpPr>
          <p:spPr>
            <a:xfrm>
              <a:off x="4493460" y="372327"/>
              <a:ext cx="2885440" cy="369332"/>
            </a:xfrm>
            <a:prstGeom prst="rect">
              <a:avLst/>
            </a:prstGeom>
            <a:noFill/>
          </p:spPr>
          <p:txBody>
            <a:bodyPr wrap="square">
              <a:spAutoFit/>
            </a:bodyPr>
            <a:lstStyle/>
            <a:p>
              <a:pPr algn="ctr"/>
              <a:r>
                <a:rPr lang="en-US" sz="1800" dirty="0">
                  <a:effectLst/>
                  <a:latin typeface="Calibri" panose="020F0502020204030204" pitchFamily="34" charset="0"/>
                  <a:ea typeface="Calibri" panose="020F0502020204030204" pitchFamily="34" charset="0"/>
                  <a:cs typeface="Times New Roman" panose="02020603050405020304" pitchFamily="18" charset="0"/>
                </a:rPr>
                <a:t>[('skill', '0.92427206')]</a:t>
              </a:r>
              <a:endParaRPr lang="en-US" dirty="0"/>
            </a:p>
          </p:txBody>
        </p:sp>
      </p:grpSp>
      <p:grpSp>
        <p:nvGrpSpPr>
          <p:cNvPr id="19" name="Group 18">
            <a:extLst>
              <a:ext uri="{FF2B5EF4-FFF2-40B4-BE49-F238E27FC236}">
                <a16:creationId xmlns:a16="http://schemas.microsoft.com/office/drawing/2014/main" id="{C27CA9F6-19FA-1842-4629-785F2E3935E0}"/>
              </a:ext>
            </a:extLst>
          </p:cNvPr>
          <p:cNvGrpSpPr/>
          <p:nvPr/>
        </p:nvGrpSpPr>
        <p:grpSpPr>
          <a:xfrm>
            <a:off x="366921" y="256067"/>
            <a:ext cx="2984457" cy="1122652"/>
            <a:chOff x="366921" y="256067"/>
            <a:chExt cx="2984457" cy="1122652"/>
          </a:xfrm>
        </p:grpSpPr>
        <p:sp>
          <p:nvSpPr>
            <p:cNvPr id="20" name="Rectangle 19">
              <a:extLst>
                <a:ext uri="{FF2B5EF4-FFF2-40B4-BE49-F238E27FC236}">
                  <a16:creationId xmlns:a16="http://schemas.microsoft.com/office/drawing/2014/main" id="{CB13BFFC-A910-13F5-0BA2-0302C5FC856A}"/>
                </a:ext>
              </a:extLst>
            </p:cNvPr>
            <p:cNvSpPr/>
            <p:nvPr/>
          </p:nvSpPr>
          <p:spPr>
            <a:xfrm>
              <a:off x="366921" y="256067"/>
              <a:ext cx="2984457" cy="1122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36E375CC-2CB4-35DA-7723-8968ED22841D}"/>
                </a:ext>
              </a:extLst>
            </p:cNvPr>
            <p:cNvSpPr txBox="1"/>
            <p:nvPr/>
          </p:nvSpPr>
          <p:spPr>
            <a:xfrm>
              <a:off x="627134" y="309562"/>
              <a:ext cx="2464031" cy="1015663"/>
            </a:xfrm>
            <a:prstGeom prst="rect">
              <a:avLst/>
            </a:prstGeom>
            <a:noFill/>
          </p:spPr>
          <p:txBody>
            <a:bodyPr wrap="square" rtlCol="0">
              <a:spAutoFit/>
            </a:bodyPr>
            <a:lstStyle/>
            <a:p>
              <a:r>
                <a:rPr lang="en-US" sz="6000" dirty="0"/>
                <a:t>Testing</a:t>
              </a:r>
            </a:p>
          </p:txBody>
        </p:sp>
      </p:grpSp>
      <p:sp>
        <p:nvSpPr>
          <p:cNvPr id="25" name="TextBox 24">
            <a:extLst>
              <a:ext uri="{FF2B5EF4-FFF2-40B4-BE49-F238E27FC236}">
                <a16:creationId xmlns:a16="http://schemas.microsoft.com/office/drawing/2014/main" id="{6AB9D53C-3F50-17D2-8B3A-61D9CCBBD3D1}"/>
              </a:ext>
            </a:extLst>
          </p:cNvPr>
          <p:cNvSpPr txBox="1"/>
          <p:nvPr/>
        </p:nvSpPr>
        <p:spPr>
          <a:xfrm>
            <a:off x="5936181" y="1886907"/>
            <a:ext cx="6096000" cy="3970318"/>
          </a:xfrm>
          <a:prstGeom prst="rect">
            <a:avLst/>
          </a:prstGeom>
          <a:noFill/>
          <a:ln>
            <a:solidFill>
              <a:schemeClr val="tx1"/>
            </a:solidFill>
          </a:ln>
        </p:spPr>
        <p:txBody>
          <a:bodyPr wrap="square">
            <a:spAutoFit/>
          </a:bodyPr>
          <a:lstStyle/>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"tag"</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"skill"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"patterns"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which kind of the handyman skills are available??", "Do you have any handymen?",    "what handy man are available?“, "artistic"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451A5"/>
                </a:solidFill>
                <a:effectLst/>
                <a:latin typeface="Consolas" panose="020B0609020204030204" pitchFamily="49" charset="0"/>
              </a:rPr>
              <a:t>"responses"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"Yes, here is our available handyman's skills, Carpenter, Plumber, Electrical worker, Painter, and General repairs.“</a:t>
            </a:r>
          </a:p>
          <a:p>
            <a:r>
              <a:rPr lang="en-US" b="0" dirty="0">
                <a:solidFill>
                  <a:srgbClr val="A31515"/>
                </a:solidFill>
                <a:effectLst/>
                <a:latin typeface="Consolas" panose="020B0609020204030204" pitchFamily="49" charset="0"/>
              </a:rPr>
              <a:t> </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B518244A-C7B3-1E14-7649-EC6ACF6221CD}"/>
              </a:ext>
            </a:extLst>
          </p:cNvPr>
          <p:cNvPicPr>
            <a:picLocks noChangeAspect="1"/>
          </p:cNvPicPr>
          <p:nvPr/>
        </p:nvPicPr>
        <p:blipFill>
          <a:blip r:embed="rId5"/>
          <a:stretch>
            <a:fillRect/>
          </a:stretch>
        </p:blipFill>
        <p:spPr>
          <a:xfrm>
            <a:off x="159820" y="1378719"/>
            <a:ext cx="5502900" cy="4661889"/>
          </a:xfrm>
          <a:prstGeom prst="rect">
            <a:avLst/>
          </a:prstGeom>
        </p:spPr>
      </p:pic>
      <p:pic>
        <p:nvPicPr>
          <p:cNvPr id="29" name="Audio 28">
            <a:hlinkClick r:id="" action="ppaction://media"/>
            <a:extLst>
              <a:ext uri="{FF2B5EF4-FFF2-40B4-BE49-F238E27FC236}">
                <a16:creationId xmlns:a16="http://schemas.microsoft.com/office/drawing/2014/main" id="{15DA87CC-40B8-5996-5F9D-0794E90E61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64930835"/>
      </p:ext>
    </p:extLst>
  </p:cSld>
  <p:clrMapOvr>
    <a:masterClrMapping/>
  </p:clrMapOvr>
  <mc:AlternateContent xmlns:mc="http://schemas.openxmlformats.org/markup-compatibility/2006">
    <mc:Choice xmlns:p14="http://schemas.microsoft.com/office/powerpoint/2010/main" Requires="p14">
      <p:transition spd="slow" p14:dur="2000" advTm="33876"/>
    </mc:Choice>
    <mc:Fallback>
      <p:transition spd="slow" advTm="33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0B70896A-77EB-9336-F55A-B1021943876B}"/>
              </a:ext>
            </a:extLst>
          </p:cNvPr>
          <p:cNvGrpSpPr/>
          <p:nvPr/>
        </p:nvGrpSpPr>
        <p:grpSpPr>
          <a:xfrm>
            <a:off x="366921" y="256067"/>
            <a:ext cx="2984457" cy="1122652"/>
            <a:chOff x="366921" y="256067"/>
            <a:chExt cx="2984457" cy="1122652"/>
          </a:xfrm>
        </p:grpSpPr>
        <p:sp>
          <p:nvSpPr>
            <p:cNvPr id="20" name="Rectangle 19">
              <a:extLst>
                <a:ext uri="{FF2B5EF4-FFF2-40B4-BE49-F238E27FC236}">
                  <a16:creationId xmlns:a16="http://schemas.microsoft.com/office/drawing/2014/main" id="{91991002-BB48-C5AF-0176-90BD69BDA3CB}"/>
                </a:ext>
              </a:extLst>
            </p:cNvPr>
            <p:cNvSpPr/>
            <p:nvPr/>
          </p:nvSpPr>
          <p:spPr>
            <a:xfrm>
              <a:off x="366921" y="256067"/>
              <a:ext cx="2984457" cy="11226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8EF6B34-F738-6BC7-633C-DA2A39E47181}"/>
                </a:ext>
              </a:extLst>
            </p:cNvPr>
            <p:cNvSpPr txBox="1"/>
            <p:nvPr/>
          </p:nvSpPr>
          <p:spPr>
            <a:xfrm>
              <a:off x="627134" y="309562"/>
              <a:ext cx="2464031" cy="1015663"/>
            </a:xfrm>
            <a:prstGeom prst="rect">
              <a:avLst/>
            </a:prstGeom>
            <a:noFill/>
          </p:spPr>
          <p:txBody>
            <a:bodyPr wrap="square" rtlCol="0">
              <a:spAutoFit/>
            </a:bodyPr>
            <a:lstStyle/>
            <a:p>
              <a:r>
                <a:rPr lang="en-US" sz="6000" dirty="0"/>
                <a:t>Testing</a:t>
              </a:r>
            </a:p>
          </p:txBody>
        </p:sp>
      </p:grpSp>
      <p:pic>
        <p:nvPicPr>
          <p:cNvPr id="5" name="Picture 4">
            <a:extLst>
              <a:ext uri="{FF2B5EF4-FFF2-40B4-BE49-F238E27FC236}">
                <a16:creationId xmlns:a16="http://schemas.microsoft.com/office/drawing/2014/main" id="{DF0A35C8-3595-E0CE-14FD-98D4284A9421}"/>
              </a:ext>
            </a:extLst>
          </p:cNvPr>
          <p:cNvPicPr>
            <a:picLocks noChangeAspect="1"/>
          </p:cNvPicPr>
          <p:nvPr/>
        </p:nvPicPr>
        <p:blipFill>
          <a:blip r:embed="rId5"/>
          <a:stretch>
            <a:fillRect/>
          </a:stretch>
        </p:blipFill>
        <p:spPr>
          <a:xfrm>
            <a:off x="2121235" y="1484363"/>
            <a:ext cx="8753218" cy="4736018"/>
          </a:xfrm>
          <a:prstGeom prst="rect">
            <a:avLst/>
          </a:prstGeom>
        </p:spPr>
      </p:pic>
      <p:pic>
        <p:nvPicPr>
          <p:cNvPr id="23" name="Audio 22">
            <a:hlinkClick r:id="" action="ppaction://media"/>
            <a:extLst>
              <a:ext uri="{FF2B5EF4-FFF2-40B4-BE49-F238E27FC236}">
                <a16:creationId xmlns:a16="http://schemas.microsoft.com/office/drawing/2014/main" id="{23EF8AED-A07C-CEBA-B13F-900106505FE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38092058"/>
      </p:ext>
    </p:extLst>
  </p:cSld>
  <p:clrMapOvr>
    <a:masterClrMapping/>
  </p:clrMapOvr>
  <mc:AlternateContent xmlns:mc="http://schemas.openxmlformats.org/markup-compatibility/2006">
    <mc:Choice xmlns:p14="http://schemas.microsoft.com/office/powerpoint/2010/main" Requires="p14">
      <p:transition spd="slow" p14:dur="2000" advTm="42299"/>
    </mc:Choice>
    <mc:Fallback>
      <p:transition spd="slow" advTm="42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Metropolitan</Template>
  <TotalTime>693</TotalTime>
  <Words>1584</Words>
  <Application>Microsoft Office PowerPoint</Application>
  <PresentationFormat>Widescreen</PresentationFormat>
  <Paragraphs>176</Paragraphs>
  <Slides>10</Slides>
  <Notes>10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Consolas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Kimberly Cable</dc:creator>
  <cp:lastModifiedBy>Yousof Rahimian</cp:lastModifiedBy>
  <cp:revision>39</cp:revision>
  <dcterms:created xsi:type="dcterms:W3CDTF">2022-12-19T16:11:37Z</dcterms:created>
  <dcterms:modified xsi:type="dcterms:W3CDTF">2023-07-02T19:15:14Z</dcterms:modified>
</cp:coreProperties>
</file>

<file path=docProps/thumbnail.jpeg>
</file>